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x="24384000" cy="13716000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D7A8"/>
    <a:srgbClr val="BF4F59"/>
    <a:srgbClr val="E3D0AF"/>
    <a:srgbClr val="EDA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lista_numer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ràf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ntra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36240" cy="228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a-E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218960" y="3209400"/>
            <a:ext cx="21936240" cy="7946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tge" descr="Imatge"/>
          <p:cNvPicPr/>
          <p:nvPr/>
        </p:nvPicPr>
        <p:blipFill>
          <a:blip r:embed="rId3"/>
          <a:stretch/>
        </p:blipFill>
        <p:spPr>
          <a:xfrm>
            <a:off x="0" y="13038120"/>
            <a:ext cx="7771320" cy="668880"/>
          </a:xfrm>
          <a:prstGeom prst="rect">
            <a:avLst/>
          </a:prstGeom>
          <a:ln w="12700">
            <a:noFill/>
          </a:ln>
        </p:spPr>
      </p:pic>
      <p:pic>
        <p:nvPicPr>
          <p:cNvPr id="7" name="Imatge" descr="Imatge"/>
          <p:cNvPicPr/>
          <p:nvPr/>
        </p:nvPicPr>
        <p:blipFill>
          <a:blip r:embed="rId4"/>
          <a:stretch/>
        </p:blipFill>
        <p:spPr>
          <a:xfrm>
            <a:off x="24046200" y="0"/>
            <a:ext cx="329040" cy="13707000"/>
          </a:xfrm>
          <a:prstGeom prst="rect">
            <a:avLst/>
          </a:prstGeom>
          <a:ln w="12700">
            <a:noFill/>
          </a:ln>
        </p:spPr>
      </p:pic>
      <p:pic>
        <p:nvPicPr>
          <p:cNvPr id="2" name="Imatge" descr="Imatge"/>
          <p:cNvPicPr/>
          <p:nvPr/>
        </p:nvPicPr>
        <p:blipFill>
          <a:blip r:embed="rId5"/>
          <a:stretch/>
        </p:blipFill>
        <p:spPr>
          <a:xfrm>
            <a:off x="1726560" y="2234160"/>
            <a:ext cx="4533480" cy="2971440"/>
          </a:xfrm>
          <a:prstGeom prst="rect">
            <a:avLst/>
          </a:prstGeom>
          <a:ln w="12700">
            <a:noFill/>
          </a:ln>
        </p:spPr>
      </p:pic>
      <p:pic>
        <p:nvPicPr>
          <p:cNvPr id="3" name="Imatge" descr="Imatge"/>
          <p:cNvPicPr/>
          <p:nvPr/>
        </p:nvPicPr>
        <p:blipFill>
          <a:blip r:embed="rId6"/>
          <a:stretch/>
        </p:blipFill>
        <p:spPr>
          <a:xfrm>
            <a:off x="19503000" y="9403560"/>
            <a:ext cx="3265200" cy="3420360"/>
          </a:xfrm>
          <a:prstGeom prst="rect">
            <a:avLst/>
          </a:prstGeom>
          <a:ln w="1270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ca-ES" sz="4400" b="0" strike="noStrike" spc="-1">
                <a:solidFill>
                  <a:srgbClr val="000000"/>
                </a:solidFill>
                <a:latin typeface="Calibri"/>
              </a:rPr>
              <a:t>Feu clic per a editar el format del text del títol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3200" b="0" strike="noStrike" spc="-1">
                <a:solidFill>
                  <a:srgbClr val="000000"/>
                </a:solidFill>
                <a:latin typeface="Calibri"/>
              </a:rPr>
              <a:t>Feu clic per a editar el format del text de l'esquema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a-ES" sz="2800" b="0" strike="noStrike" spc="-1">
                <a:solidFill>
                  <a:srgbClr val="000000"/>
                </a:solidFill>
                <a:latin typeface="Calibri"/>
              </a:rPr>
              <a:t>Segon nivell de l'esquema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400" b="0" strike="noStrike" spc="-1">
                <a:solidFill>
                  <a:srgbClr val="000000"/>
                </a:solidFill>
                <a:latin typeface="Calibri"/>
              </a:rPr>
              <a:t>Tercer nivell de l'esquema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a-ES" sz="2000" b="0" strike="noStrike" spc="-1">
                <a:solidFill>
                  <a:srgbClr val="000000"/>
                </a:solidFill>
                <a:latin typeface="Calibri"/>
              </a:rPr>
              <a:t>Quart nivell de l'esquema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solidFill>
                  <a:srgbClr val="000000"/>
                </a:solidFill>
                <a:latin typeface="Calibri"/>
              </a:rPr>
              <a:t>Cinquè nivell de l'esquema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solidFill>
                  <a:srgbClr val="000000"/>
                </a:solidFill>
                <a:latin typeface="Calibri"/>
              </a:rPr>
              <a:t>Sisè nivell de l'esquema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solidFill>
                  <a:srgbClr val="000000"/>
                </a:solidFill>
                <a:latin typeface="Calibri"/>
              </a:rPr>
              <a:t>Setè nivell de l'esquema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tge" descr="Imatge"/>
          <p:cNvPicPr/>
          <p:nvPr/>
        </p:nvPicPr>
        <p:blipFill>
          <a:blip r:embed="rId3"/>
          <a:stretch/>
        </p:blipFill>
        <p:spPr>
          <a:xfrm>
            <a:off x="0" y="13038120"/>
            <a:ext cx="7771320" cy="668880"/>
          </a:xfrm>
          <a:prstGeom prst="rect">
            <a:avLst/>
          </a:prstGeom>
          <a:ln w="12700">
            <a:noFill/>
          </a:ln>
        </p:spPr>
      </p:pic>
      <p:pic>
        <p:nvPicPr>
          <p:cNvPr id="7" name="Imatge" descr="Imatge"/>
          <p:cNvPicPr/>
          <p:nvPr/>
        </p:nvPicPr>
        <p:blipFill>
          <a:blip r:embed="rId4"/>
          <a:stretch/>
        </p:blipFill>
        <p:spPr>
          <a:xfrm>
            <a:off x="24046200" y="0"/>
            <a:ext cx="329040" cy="13707000"/>
          </a:xfrm>
          <a:prstGeom prst="rect">
            <a:avLst/>
          </a:prstGeom>
          <a:ln w="12700">
            <a:noFill/>
          </a:ln>
        </p:spPr>
      </p:pic>
      <p:pic>
        <p:nvPicPr>
          <p:cNvPr id="8" name="Imatge" descr="Imatge"/>
          <p:cNvPicPr/>
          <p:nvPr/>
        </p:nvPicPr>
        <p:blipFill>
          <a:blip r:embed="rId5"/>
          <a:stretch/>
        </p:blipFill>
        <p:spPr>
          <a:xfrm>
            <a:off x="20671920" y="12044520"/>
            <a:ext cx="2748960" cy="1180080"/>
          </a:xfrm>
          <a:prstGeom prst="rect">
            <a:avLst/>
          </a:prstGeom>
          <a:ln w="12700">
            <a:noFill/>
          </a:ln>
        </p:spPr>
      </p:pic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ca-ES" sz="4400" b="0" strike="noStrike" spc="-1">
                <a:solidFill>
                  <a:srgbClr val="000000"/>
                </a:solidFill>
                <a:latin typeface="Calibri"/>
              </a:rPr>
              <a:t>Feu clic per a editar el format del text del títol</a:t>
            </a: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3200" b="0" strike="noStrike" spc="-1">
                <a:solidFill>
                  <a:srgbClr val="000000"/>
                </a:solidFill>
                <a:latin typeface="Calibri"/>
              </a:rPr>
              <a:t>Feu clic per a editar el format del text de l'esquema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a-ES" sz="2800" b="0" strike="noStrike" spc="-1">
                <a:solidFill>
                  <a:srgbClr val="000000"/>
                </a:solidFill>
                <a:latin typeface="Calibri"/>
              </a:rPr>
              <a:t>Segon nivell de l'esquema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400" b="0" strike="noStrike" spc="-1">
                <a:solidFill>
                  <a:srgbClr val="000000"/>
                </a:solidFill>
                <a:latin typeface="Calibri"/>
              </a:rPr>
              <a:t>Tercer nivell de l'esquema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a-ES" sz="2000" b="0" strike="noStrike" spc="-1">
                <a:solidFill>
                  <a:srgbClr val="000000"/>
                </a:solidFill>
                <a:latin typeface="Calibri"/>
              </a:rPr>
              <a:t>Quart nivell de l'esquema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solidFill>
                  <a:srgbClr val="000000"/>
                </a:solidFill>
                <a:latin typeface="Calibri"/>
              </a:rPr>
              <a:t>Cinquè nivell de l'esquema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solidFill>
                  <a:srgbClr val="000000"/>
                </a:solidFill>
                <a:latin typeface="Calibri"/>
              </a:rPr>
              <a:t>Sisè nivell de l'esquema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solidFill>
                  <a:srgbClr val="000000"/>
                </a:solidFill>
                <a:latin typeface="Calibri"/>
              </a:rPr>
              <a:t>Setè nivell de l'esquema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tge" descr="Imatge"/>
          <p:cNvPicPr/>
          <p:nvPr/>
        </p:nvPicPr>
        <p:blipFill>
          <a:blip r:embed="rId3"/>
          <a:stretch/>
        </p:blipFill>
        <p:spPr>
          <a:xfrm>
            <a:off x="0" y="13038120"/>
            <a:ext cx="7771320" cy="668880"/>
          </a:xfrm>
          <a:prstGeom prst="rect">
            <a:avLst/>
          </a:prstGeom>
          <a:ln w="12700">
            <a:noFill/>
          </a:ln>
        </p:spPr>
      </p:pic>
      <p:pic>
        <p:nvPicPr>
          <p:cNvPr id="12" name="Imatge" descr="Imatge"/>
          <p:cNvPicPr/>
          <p:nvPr/>
        </p:nvPicPr>
        <p:blipFill>
          <a:blip r:embed="rId4"/>
          <a:stretch/>
        </p:blipFill>
        <p:spPr>
          <a:xfrm>
            <a:off x="24046200" y="0"/>
            <a:ext cx="329040" cy="13707000"/>
          </a:xfrm>
          <a:prstGeom prst="rect">
            <a:avLst/>
          </a:prstGeom>
          <a:ln w="12700">
            <a:noFill/>
          </a:ln>
        </p:spPr>
      </p:pic>
      <p:pic>
        <p:nvPicPr>
          <p:cNvPr id="13" name="Imatge" descr="Imatge"/>
          <p:cNvPicPr/>
          <p:nvPr/>
        </p:nvPicPr>
        <p:blipFill>
          <a:blip r:embed="rId5"/>
          <a:stretch/>
        </p:blipFill>
        <p:spPr>
          <a:xfrm>
            <a:off x="20671920" y="12044520"/>
            <a:ext cx="2748960" cy="1180080"/>
          </a:xfrm>
          <a:prstGeom prst="rect">
            <a:avLst/>
          </a:prstGeom>
          <a:ln w="1270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tge" descr="Imatge"/>
          <p:cNvPicPr/>
          <p:nvPr/>
        </p:nvPicPr>
        <p:blipFill>
          <a:blip r:embed="rId3"/>
          <a:stretch/>
        </p:blipFill>
        <p:spPr>
          <a:xfrm>
            <a:off x="0" y="13038120"/>
            <a:ext cx="7771320" cy="668880"/>
          </a:xfrm>
          <a:prstGeom prst="rect">
            <a:avLst/>
          </a:prstGeom>
          <a:ln w="12700">
            <a:noFill/>
          </a:ln>
        </p:spPr>
      </p:pic>
      <p:pic>
        <p:nvPicPr>
          <p:cNvPr id="15" name="Imatge" descr="Imatge"/>
          <p:cNvPicPr/>
          <p:nvPr/>
        </p:nvPicPr>
        <p:blipFill>
          <a:blip r:embed="rId4"/>
          <a:stretch/>
        </p:blipFill>
        <p:spPr>
          <a:xfrm>
            <a:off x="24046200" y="0"/>
            <a:ext cx="329040" cy="13707000"/>
          </a:xfrm>
          <a:prstGeom prst="rect">
            <a:avLst/>
          </a:prstGeom>
          <a:ln w="12700">
            <a:noFill/>
          </a:ln>
        </p:spPr>
      </p:pic>
      <p:pic>
        <p:nvPicPr>
          <p:cNvPr id="16" name="Imatge" descr="Imatge"/>
          <p:cNvPicPr/>
          <p:nvPr/>
        </p:nvPicPr>
        <p:blipFill>
          <a:blip r:embed="rId5"/>
          <a:stretch/>
        </p:blipFill>
        <p:spPr>
          <a:xfrm>
            <a:off x="13298400" y="6315120"/>
            <a:ext cx="4533480" cy="2971440"/>
          </a:xfrm>
          <a:prstGeom prst="rect">
            <a:avLst/>
          </a:prstGeom>
          <a:ln w="12700">
            <a:noFill/>
          </a:ln>
        </p:spPr>
      </p:pic>
      <p:pic>
        <p:nvPicPr>
          <p:cNvPr id="17" name="Imatge" descr="Imatge"/>
          <p:cNvPicPr/>
          <p:nvPr/>
        </p:nvPicPr>
        <p:blipFill>
          <a:blip r:embed="rId6"/>
          <a:stretch/>
        </p:blipFill>
        <p:spPr>
          <a:xfrm>
            <a:off x="1823040" y="1901880"/>
            <a:ext cx="5986440" cy="6270120"/>
          </a:xfrm>
          <a:prstGeom prst="rect">
            <a:avLst/>
          </a:prstGeom>
          <a:ln w="12700">
            <a:noFill/>
          </a:ln>
        </p:spPr>
      </p:pic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36240" cy="228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ca-ES" sz="1800" b="0" strike="noStrike" spc="-1">
                <a:solidFill>
                  <a:srgbClr val="000000"/>
                </a:solidFill>
                <a:latin typeface="Calibri"/>
              </a:rPr>
              <a:t>Feu clic per a editar el format del text del títol</a:t>
            </a: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36240" cy="7946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1800" b="0" strike="noStrike" spc="-1">
                <a:solidFill>
                  <a:srgbClr val="000000"/>
                </a:solidFill>
                <a:latin typeface="Calibri"/>
              </a:rPr>
              <a:t>Feu clic per a editar el format del text de l'esquema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a-ES" sz="1800" b="0" strike="noStrike" spc="-1">
                <a:solidFill>
                  <a:srgbClr val="000000"/>
                </a:solidFill>
                <a:latin typeface="Calibri"/>
              </a:rPr>
              <a:t>Segon nivell de l'esquema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1800" b="0" strike="noStrike" spc="-1">
                <a:solidFill>
                  <a:srgbClr val="000000"/>
                </a:solidFill>
                <a:latin typeface="Calibri"/>
              </a:rPr>
              <a:t>Tercer nivell de l'esquema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a-ES" sz="1800" b="0" strike="noStrike" spc="-1">
                <a:solidFill>
                  <a:srgbClr val="000000"/>
                </a:solidFill>
                <a:latin typeface="Calibri"/>
              </a:rPr>
              <a:t>Quart nivell de l'esquema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1800" b="0" strike="noStrike" spc="-1">
                <a:solidFill>
                  <a:srgbClr val="000000"/>
                </a:solidFill>
                <a:latin typeface="Calibri"/>
              </a:rPr>
              <a:t>Cinquè nivell de l'esquema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1800" b="0" strike="noStrike" spc="-1">
                <a:solidFill>
                  <a:srgbClr val="000000"/>
                </a:solidFill>
                <a:latin typeface="Calibri"/>
              </a:rPr>
              <a:t>Sisè nivell de l'esquema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1800" b="0" strike="noStrike" spc="-1">
                <a:solidFill>
                  <a:srgbClr val="000000"/>
                </a:solidFill>
                <a:latin typeface="Calibri"/>
              </a:rPr>
              <a:t>Setè nivell de l'esquema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ubiforma.cat/formacio-professionalitzadora/" TargetMode="External"/><Relationship Id="rId4" Type="http://schemas.openxmlformats.org/officeDocument/2006/relationships/hyperlink" Target="https://triaeducativa.gencat.cat/ca/fp/grau-mitja/families-professionals/seguretat-medi-ambient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riaeducativa.gencat.cat/ca/fp/grau-mitja/families-professionals/seguretat-medi-ambient/" TargetMode="External"/><Relationship Id="rId4" Type="http://schemas.openxmlformats.org/officeDocument/2006/relationships/hyperlink" Target="https://www.rubiforma.cat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riaeducativa.gencat.cat/ca/fp/grau-mitja/families-professionals/seguretat-medi-ambient/" TargetMode="External"/><Relationship Id="rId4" Type="http://schemas.openxmlformats.org/officeDocument/2006/relationships/hyperlink" Target="https://agora.xtec.cat/iesserreta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gora.xtec.cat/insjvfoix/" TargetMode="External"/><Relationship Id="rId4" Type="http://schemas.openxmlformats.org/officeDocument/2006/relationships/hyperlink" Target="https://www.rubiforma.cat/formacio-professionalitzador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reginacarmeli.com/oferta-educativa/cicles-formatius/cicle-formatiu-de-grau-superior-higiene-bucodental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cicles.escolabalmes.com/ca/fp/fp-dietetica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p.escolamontserrat.net/category/farmacia-i-parafarmacia" TargetMode="External"/><Relationship Id="rId5" Type="http://schemas.openxmlformats.org/officeDocument/2006/relationships/hyperlink" Target="https://reginacarmeli.com/oferta-educativa/cicles-formatius/cicle-formatiu-de-grau-mitja-de-cures-auxiliars-d-infermeria-LOGSE" TargetMode="External"/><Relationship Id="rId4" Type="http://schemas.openxmlformats.org/officeDocument/2006/relationships/hyperlink" Target="https://triaeducativa.gencat.cat/ca/fp/grau-mitja/families-professionals/seguretat-medi-ambient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riaeducativa.gencat.cat/ca/fp/grau-mitja/families-professionals/seguretat-medi-ambient/" TargetMode="External"/><Relationship Id="rId4" Type="http://schemas.openxmlformats.org/officeDocument/2006/relationships/hyperlink" Target="https://cemformacio.net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agora.xtec.cat/iesserreta/categoria/cicles-formatius/cfgs/ein/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reginacarmeli.com/oferta-educativa/cicles-formatius/cicle-formatiu-de-grau-superior-cfgs-educacio-infanti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ubiforma.cat/cercador-de-formacio/?idFormacio=2571&amp;cercador=1" TargetMode="External"/><Relationship Id="rId5" Type="http://schemas.openxmlformats.org/officeDocument/2006/relationships/hyperlink" Target="https://agora.xtec.cat/iesserreta/categoria/cicles-formatius/cfgm/apsd/" TargetMode="External"/><Relationship Id="rId4" Type="http://schemas.openxmlformats.org/officeDocument/2006/relationships/hyperlink" Target="https://www.rubiforma.cat/cercador-de-formacio/?idFormacio=2567&amp;cercador=1" TargetMode="External"/><Relationship Id="rId9" Type="http://schemas.openxmlformats.org/officeDocument/2006/relationships/hyperlink" Target="https://agora.xtec.cat/iesserreta/categoria/cicles-formatius/cfgs/isc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gora.xtec.cat/insjvfoix/" TargetMode="External"/><Relationship Id="rId4" Type="http://schemas.openxmlformats.org/officeDocument/2006/relationships/hyperlink" Target="https://triaeducativa.gencat.cat/ca/fp/grau-mitja/families-professionals/seguretat-medi-ambient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gora.xtec.cat/iesserreta/" TargetMode="External"/><Relationship Id="rId5" Type="http://schemas.openxmlformats.org/officeDocument/2006/relationships/hyperlink" Target="https://dev.arac.artedra.net/" TargetMode="External"/><Relationship Id="rId4" Type="http://schemas.openxmlformats.org/officeDocument/2006/relationships/hyperlink" Target="https://triaeducativa.gencat.cat/ca/fp/grau-mitja/families-professionals/seguretat-medi-ambien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https://cemformacio.net/formacio-privada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gora.xtec.cat/ies-estatut/categoria/cicles-formatius/" TargetMode="External"/><Relationship Id="rId5" Type="http://schemas.openxmlformats.org/officeDocument/2006/relationships/hyperlink" Target="https://www.rubiforma.cat/necessito-formacio/" TargetMode="External"/><Relationship Id="rId4" Type="http://schemas.openxmlformats.org/officeDocument/2006/relationships/hyperlink" Target="https://cicles.escolabalmes.com/ca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ginacarmeli.com/oferta-educativa/cicles-formatius" TargetMode="External"/><Relationship Id="rId4" Type="http://schemas.openxmlformats.org/officeDocument/2006/relationships/hyperlink" Target="https://triaeducativa.gencat.cat/ca/fp/grau-mitja/families-professionals/comerc-marquetin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gora.xtec.cat/insjvfoix/" TargetMode="External"/><Relationship Id="rId5" Type="http://schemas.openxmlformats.org/officeDocument/2006/relationships/hyperlink" Target="https://www.rubiforma.cat/formacio-professionalitzadora/" TargetMode="External"/><Relationship Id="rId4" Type="http://schemas.openxmlformats.org/officeDocument/2006/relationships/hyperlink" Target="https://triaeducativa.gencat.cat/ca/fp/grau-mitja/families-professionals/seguretat-medi-ambient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riaeducativa.gencat.cat/ca/fp/grau-mitja/families-professionals/seguretat-medi-ambient/" TargetMode="External"/><Relationship Id="rId4" Type="http://schemas.openxmlformats.org/officeDocument/2006/relationships/hyperlink" Target="https://www.rubiforma.cat/formacio-professionalitzador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ol de la presentació Franklin Gothic Demi 67 pt…"/>
          <p:cNvSpPr/>
          <p:nvPr/>
        </p:nvSpPr>
        <p:spPr>
          <a:xfrm>
            <a:off x="6566295" y="5846225"/>
            <a:ext cx="16411074" cy="202355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es-ES" sz="6000" b="0" strike="noStrike" spc="-1" dirty="0">
                <a:solidFill>
                  <a:srgbClr val="5E5E5E"/>
                </a:solidFill>
                <a:latin typeface="Franklin Gothic Demi"/>
                <a:ea typeface="Franklin Gothic Demi"/>
              </a:rPr>
              <a:t>OFERTA FORMATIVA POSTOBLIGATÒRIA A RUBÍ </a:t>
            </a:r>
          </a:p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es-ES" sz="4400" b="0" strike="noStrike" spc="-1" dirty="0">
                <a:solidFill>
                  <a:srgbClr val="5E5E5E"/>
                </a:solidFill>
                <a:latin typeface="Franklin Gothic Demi"/>
                <a:ea typeface="Franklin Gothic Demi"/>
              </a:rPr>
              <a:t>Rubí 2025</a:t>
            </a:r>
            <a:endParaRPr lang="ca-E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" name="Imagen 2"/>
          <p:cNvPicPr/>
          <p:nvPr/>
        </p:nvPicPr>
        <p:blipFill>
          <a:blip r:embed="rId2"/>
          <a:stretch/>
        </p:blipFill>
        <p:spPr>
          <a:xfrm>
            <a:off x="1910284" y="8690474"/>
            <a:ext cx="4283280" cy="2299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ítol de la diapositiva Subtítol de la diapositiva 13"/>
          <p:cNvSpPr/>
          <p:nvPr/>
        </p:nvSpPr>
        <p:spPr>
          <a:xfrm>
            <a:off x="2325960" y="1710000"/>
            <a:ext cx="20454840" cy="2161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 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a qui li</a:t>
            </a: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agrada</a:t>
            </a: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" sz="3200" b="1" strike="noStrike" spc="-1" dirty="0">
                <a:solidFill>
                  <a:srgbClr val="99050C"/>
                </a:solidFill>
                <a:latin typeface="Franklin Gothic Book"/>
                <a:ea typeface="Helvetica Neue"/>
              </a:rPr>
              <a:t>dissenyar</a:t>
            </a:r>
            <a:r>
              <a:rPr lang="ca-ES" sz="40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i</a:t>
            </a:r>
            <a:r>
              <a:rPr lang="ca-ES" sz="40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 </a:t>
            </a:r>
            <a:r>
              <a:rPr lang="ca" sz="3200" b="1" strike="noStrike" spc="-1" dirty="0">
                <a:solidFill>
                  <a:srgbClr val="99050C"/>
                </a:solidFill>
                <a:latin typeface="Franklin Gothic Book"/>
                <a:ea typeface="Helvetica Neue"/>
              </a:rPr>
              <a:t>produir</a:t>
            </a: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objec</a:t>
            </a:r>
            <a:r>
              <a:rPr lang="ca-ES" sz="3200" b="0" strike="noStrike" spc="-1" dirty="0">
                <a:solidFill>
                  <a:srgbClr val="555555"/>
                </a:solidFill>
                <a:latin typeface="Franklin Gothic Book"/>
                <a:ea typeface="Franklin Gothic Demi"/>
              </a:rPr>
              <a:t>tes</a:t>
            </a:r>
            <a:r>
              <a:rPr lang="ca-ES" sz="3200" b="1" strike="noStrike" spc="-1" dirty="0">
                <a:solidFill>
                  <a:srgbClr val="555555"/>
                </a:solidFill>
                <a:latin typeface="Franklin Gothic Book"/>
                <a:ea typeface="Franklin Gothic Demi"/>
              </a:rPr>
              <a:t>?</a:t>
            </a: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Ets una persona capaç </a:t>
            </a:r>
            <a:r>
              <a:rPr lang="ca" sz="3200" b="1" strike="noStrike" spc="-1" dirty="0">
                <a:solidFill>
                  <a:srgbClr val="99050C"/>
                </a:solidFill>
                <a:latin typeface="Franklin Gothic Book"/>
                <a:ea typeface="Helvetica Neue"/>
              </a:rPr>
              <a:t>d’identificar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la </a:t>
            </a:r>
            <a:r>
              <a:rPr lang="ca" sz="3200" b="1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Helvetica Neue"/>
              </a:rPr>
              <a:t>seqüència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</a:t>
            </a:r>
            <a:r>
              <a:rPr lang="ca" sz="3200" b="1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Helvetica Neue"/>
              </a:rPr>
              <a:t>temporal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dels passos a seguir per construir un producte?   Ets una persona preocupada per treballar  amb </a:t>
            </a:r>
            <a:r>
              <a:rPr lang="ca" sz="3200" b="1" strike="noStrike" spc="-1" dirty="0">
                <a:solidFill>
                  <a:srgbClr val="99050C"/>
                </a:solidFill>
                <a:latin typeface="Franklin Gothic Book"/>
                <a:ea typeface="Helvetica Neue"/>
              </a:rPr>
              <a:t>ordre</a:t>
            </a:r>
            <a:r>
              <a:rPr lang="ca-ES" sz="3200" b="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 i </a:t>
            </a:r>
            <a:r>
              <a:rPr lang="ca" sz="3200" b="1" strike="noStrike" spc="-1" dirty="0">
                <a:solidFill>
                  <a:srgbClr val="99050C"/>
                </a:solidFill>
                <a:latin typeface="Franklin Gothic Book"/>
                <a:ea typeface="Helvetica Neue"/>
              </a:rPr>
              <a:t>qualitat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? Ets una persona </a:t>
            </a:r>
            <a:r>
              <a:rPr lang="ca" sz="3200" b="1" strike="noStrike" spc="-1" dirty="0">
                <a:solidFill>
                  <a:srgbClr val="99050C"/>
                </a:solidFill>
                <a:latin typeface="Franklin Gothic Book"/>
                <a:ea typeface="Helvetica Neue"/>
              </a:rPr>
              <a:t>organitzada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?  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7" name="Imagen 14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118" name="Rectángulo 48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119" name="Rectángulo 49"/>
          <p:cNvSpPr/>
          <p:nvPr/>
        </p:nvSpPr>
        <p:spPr>
          <a:xfrm>
            <a:off x="5450760" y="6284520"/>
            <a:ext cx="5326560" cy="499284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</a:pP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Peó indústries manufactureres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de processos automatitzats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de soldadura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Ajudant d’instal·lador de línies elèctriques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</a:pP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Rectángulo 50"/>
          <p:cNvSpPr/>
          <p:nvPr/>
        </p:nvSpPr>
        <p:spPr>
          <a:xfrm>
            <a:off x="11496600" y="6283580"/>
            <a:ext cx="5036040" cy="4996159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Programador/a de màquines amb control numèric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Operador/a torner </a:t>
            </a:r>
            <a:r>
              <a:rPr lang="ca-ES" sz="3000" b="0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fresador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Soldador/a per TIG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Soldador/a per arc elèctric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Soldador/a d’estructures metàl·liques pesades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tabLst>
                <a:tab pos="0" algn="l"/>
              </a:tabLst>
            </a:pP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Títol de la diapositiva Subtítol de la diapositiva 14"/>
          <p:cNvSpPr/>
          <p:nvPr/>
        </p:nvSpPr>
        <p:spPr>
          <a:xfrm>
            <a:off x="1023480" y="4378680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Títol de la diapositiva Subtítol de la diapositiva 17"/>
          <p:cNvSpPr/>
          <p:nvPr/>
        </p:nvSpPr>
        <p:spPr>
          <a:xfrm>
            <a:off x="354960" y="532080"/>
            <a:ext cx="1836936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Coneixes la família professional de Fabricació mecànica?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n 18"/>
          <p:cNvPicPr/>
          <p:nvPr/>
        </p:nvPicPr>
        <p:blipFill>
          <a:blip r:embed="rId2"/>
          <a:stretch/>
        </p:blipFill>
        <p:spPr>
          <a:xfrm rot="10419600">
            <a:off x="5942520" y="972756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124" name="Títol de la diapositiva Subtítol de la diapositiva"/>
          <p:cNvSpPr/>
          <p:nvPr/>
        </p:nvSpPr>
        <p:spPr>
          <a:xfrm>
            <a:off x="255960" y="294480"/>
            <a:ext cx="1828260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Fabricació mecànica: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5" name="Imagen 9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126" name="Rectángulo 10"/>
          <p:cNvSpPr/>
          <p:nvPr/>
        </p:nvSpPr>
        <p:spPr>
          <a:xfrm>
            <a:off x="8884440" y="3028320"/>
            <a:ext cx="5553720" cy="1384995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30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PFI – PTT Auxiliar de fabricació mecànica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3000" b="1" u="sng" strike="noStrike" spc="-1" dirty="0">
                <a:solidFill>
                  <a:srgbClr val="000000"/>
                </a:solidFill>
                <a:uFillTx/>
                <a:latin typeface="Franklin Gothic Book"/>
                <a:ea typeface="Helvetica Neue"/>
              </a:rPr>
              <a:t>(</a:t>
            </a:r>
            <a:r>
              <a:rPr lang="ca-ES" sz="3000" b="1" u="sng" strike="noStrike" spc="-1" dirty="0">
                <a:solidFill>
                  <a:srgbClr val="006CE7"/>
                </a:solidFill>
                <a:uFillTx/>
                <a:latin typeface="Franklin Gothic Book"/>
                <a:ea typeface="Helvetica Neue"/>
              </a:rPr>
              <a:t>Institut La Serreta - </a:t>
            </a:r>
            <a:r>
              <a:rPr lang="ca-ES" sz="3000" b="1" u="sng" strike="noStrike" spc="-1" dirty="0" err="1">
                <a:solidFill>
                  <a:srgbClr val="006CE7"/>
                </a:solidFill>
                <a:uFillTx/>
                <a:latin typeface="Franklin Gothic Book"/>
                <a:ea typeface="Helvetica Neue"/>
              </a:rPr>
              <a:t>RubíForma</a:t>
            </a:r>
            <a:r>
              <a:rPr lang="ca-ES" sz="3000" b="1" u="sng" strike="noStrike" spc="-1" dirty="0">
                <a:solidFill>
                  <a:srgbClr val="000000"/>
                </a:solidFill>
                <a:uFillTx/>
                <a:latin typeface="Franklin Gothic Book"/>
                <a:ea typeface="Helvetica Neue"/>
              </a:rPr>
              <a:t>)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Rectángulo 12"/>
          <p:cNvSpPr/>
          <p:nvPr/>
        </p:nvSpPr>
        <p:spPr>
          <a:xfrm>
            <a:off x="15029280" y="6635160"/>
            <a:ext cx="5445000" cy="284436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ca-ES" sz="3000" b="0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CP 2: </a:t>
            </a:r>
            <a:r>
              <a:rPr lang="ca-ES" sz="3000" b="1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Mecanitzat per arrencament de ferritja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a-ES" sz="3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CP 2: </a:t>
            </a:r>
            <a:r>
              <a:rPr lang="ca-ES" sz="3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Soldadura per arc sota gas protector amb elèctrode no consumible, </a:t>
            </a:r>
            <a:r>
              <a:rPr lang="ca-ES" sz="3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soldeig</a:t>
            </a:r>
            <a:r>
              <a:rPr lang="ca-ES" sz="3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TIG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Rectángulo 13"/>
          <p:cNvSpPr/>
          <p:nvPr/>
        </p:nvSpPr>
        <p:spPr>
          <a:xfrm>
            <a:off x="2718360" y="6453720"/>
            <a:ext cx="5546880" cy="2080800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MÓN LABORAL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UNIVERSITAT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MÀSTER PROFESSIONAL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Rectángulo 14"/>
          <p:cNvSpPr/>
          <p:nvPr/>
        </p:nvSpPr>
        <p:spPr>
          <a:xfrm>
            <a:off x="8884440" y="9954031"/>
            <a:ext cx="5553720" cy="2103059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tabLst>
                <a:tab pos="0" algn="l"/>
              </a:tabLst>
            </a:pP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Rubí no compta amb oferta formativa en aquest àmbit, però pots consultar-la en aquest enllaç de (</a:t>
            </a:r>
            <a:r>
              <a:rPr lang="ca-ES" sz="2600" b="1" u="sng" spc="-1" dirty="0">
                <a:solidFill>
                  <a:srgbClr val="0000FF"/>
                </a:solidFill>
                <a:latin typeface="Calibri"/>
                <a:hlinkClick r:id="rId4"/>
              </a:rPr>
              <a:t>Tria educativa</a:t>
            </a: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)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0" name="Imagen 15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131" name="Imagen 17"/>
          <p:cNvPicPr/>
          <p:nvPr/>
        </p:nvPicPr>
        <p:blipFill>
          <a:blip r:embed="rId2"/>
          <a:stretch/>
        </p:blipFill>
        <p:spPr>
          <a:xfrm rot="6240000">
            <a:off x="15543720" y="997200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132" name="Rectángulo 21"/>
          <p:cNvSpPr/>
          <p:nvPr/>
        </p:nvSpPr>
        <p:spPr>
          <a:xfrm>
            <a:off x="9054360" y="2340720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Rectángulo 16"/>
          <p:cNvSpPr/>
          <p:nvPr/>
        </p:nvSpPr>
        <p:spPr>
          <a:xfrm>
            <a:off x="14990040" y="5836320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Rectángulo 20"/>
          <p:cNvSpPr/>
          <p:nvPr/>
        </p:nvSpPr>
        <p:spPr>
          <a:xfrm>
            <a:off x="8954640" y="919318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Rectángulo 22"/>
          <p:cNvSpPr/>
          <p:nvPr/>
        </p:nvSpPr>
        <p:spPr>
          <a:xfrm>
            <a:off x="2862540" y="5737600"/>
            <a:ext cx="5503320" cy="594954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Rectángulo 2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137" name="Rectángulo 136"/>
          <p:cNvSpPr/>
          <p:nvPr/>
        </p:nvSpPr>
        <p:spPr>
          <a:xfrm>
            <a:off x="15049440" y="9001800"/>
            <a:ext cx="2720520" cy="69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ca-ES" sz="3000" b="1" strike="noStrike" spc="-1">
                <a:solidFill>
                  <a:srgbClr val="000000"/>
                </a:solidFill>
                <a:latin typeface="Calibri"/>
                <a:ea typeface="Helvetica Neue"/>
              </a:rPr>
              <a:t>(</a:t>
            </a:r>
            <a:r>
              <a:rPr lang="ca-ES" sz="3000" b="1" u="sng" strike="noStrike" spc="-1">
                <a:solidFill>
                  <a:srgbClr val="0000FF"/>
                </a:solidFill>
                <a:uFillTx/>
                <a:latin typeface="Calibri"/>
                <a:ea typeface="Helvetica Neue"/>
                <a:hlinkClick r:id="rId5"/>
              </a:rPr>
              <a:t>RubíForma</a:t>
            </a:r>
            <a:r>
              <a:rPr lang="ca-ES" sz="3000" b="1" strike="noStrike" spc="-1">
                <a:solidFill>
                  <a:srgbClr val="000000"/>
                </a:solidFill>
                <a:latin typeface="Calibri"/>
                <a:ea typeface="Helvetica Neue"/>
              </a:rPr>
              <a:t>)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ítol de la diapositiva Subtítol de la diapositiva 3"/>
          <p:cNvSpPr/>
          <p:nvPr/>
        </p:nvSpPr>
        <p:spPr>
          <a:xfrm>
            <a:off x="2208600" y="1734120"/>
            <a:ext cx="20454840" cy="1488212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</a:t>
            </a:r>
            <a:r>
              <a:rPr lang="ca-ES" sz="32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... 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a qui li agrada la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cuina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? Penses que la clau d’un gran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servei</a:t>
            </a:r>
            <a:r>
              <a:rPr lang="ca-ES" sz="3200" b="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està en fer que cada persona se senti especial? Creus que la cuina connecta</a:t>
            </a:r>
            <a:r>
              <a:rPr lang="ca-ES" sz="3200" b="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cultures 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i ofereix experiències i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emocions</a:t>
            </a:r>
            <a:r>
              <a:rPr lang="ca-ES" sz="3200" b="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?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9" name="Imagen 11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140" name="Rectángulo 36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141" name="Rectángulo 37"/>
          <p:cNvSpPr/>
          <p:nvPr/>
        </p:nvSpPr>
        <p:spPr>
          <a:xfrm>
            <a:off x="7376760" y="5841360"/>
            <a:ext cx="9348120" cy="467280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  <a:tabLst>
                <a:tab pos="457200" algn="l"/>
              </a:tabLst>
            </a:pP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Ajudant o auxiliar de cuina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Ajudant d'economat d'unitats de producció i servei d'aliments i begudes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o ajudant de cambrer en bar-cafeteria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o ajudant de cuina en establiments on l'oferta estigui composada per elaboracions senzilles i ràpides (tapes, plats combinats, entre d'altres)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tabLst>
                <a:tab pos="457200" algn="l"/>
              </a:tabLst>
            </a:pP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Títol de la diapositiva Subtítol de la diapositiva 4"/>
          <p:cNvSpPr/>
          <p:nvPr/>
        </p:nvSpPr>
        <p:spPr>
          <a:xfrm>
            <a:off x="1023480" y="4378680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Títol de la diapositiva Subtítol de la diapositiva 5"/>
          <p:cNvSpPr/>
          <p:nvPr/>
        </p:nvSpPr>
        <p:spPr>
          <a:xfrm>
            <a:off x="358560" y="507960"/>
            <a:ext cx="1845468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Coneixes la família professional de la Hostaleria i turisme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Imagen 18"/>
          <p:cNvPicPr/>
          <p:nvPr/>
        </p:nvPicPr>
        <p:blipFill>
          <a:blip r:embed="rId2"/>
          <a:stretch/>
        </p:blipFill>
        <p:spPr>
          <a:xfrm rot="10419600">
            <a:off x="5942520" y="972756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145" name="Títol de la diapositiva Subtítol de la diapositiva"/>
          <p:cNvSpPr/>
          <p:nvPr/>
        </p:nvSpPr>
        <p:spPr>
          <a:xfrm>
            <a:off x="303480" y="246960"/>
            <a:ext cx="1828260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Hostaleria i turisme: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6" name="Imagen 9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147" name="Rectángulo 10"/>
          <p:cNvSpPr/>
          <p:nvPr/>
        </p:nvSpPr>
        <p:spPr>
          <a:xfrm>
            <a:off x="9131760" y="3012480"/>
            <a:ext cx="5553720" cy="163872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algn="ctr">
              <a:lnSpc>
                <a:spcPct val="100000"/>
              </a:lnSpc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PFI Auxiliar de cuina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6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4"/>
              </a:rPr>
              <a:t>Rubí Forma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Rectángulo 12"/>
          <p:cNvSpPr/>
          <p:nvPr/>
        </p:nvSpPr>
        <p:spPr>
          <a:xfrm>
            <a:off x="14990040" y="6379894"/>
            <a:ext cx="5445000" cy="2630576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50000"/>
              </a:lnSpc>
              <a:tabLst>
                <a:tab pos="0" algn="l"/>
              </a:tabLst>
            </a:pPr>
            <a:r>
              <a:rPr lang="ca-ES" sz="2400" b="1" spc="-1" dirty="0">
                <a:solidFill>
                  <a:srgbClr val="000000"/>
                </a:solidFill>
                <a:latin typeface="Calibri"/>
              </a:rPr>
              <a:t>Rubí no compta amb oferta formativa en aquest àmbit, però pots consultar-la en aquest enllaç de (</a:t>
            </a:r>
            <a:r>
              <a:rPr lang="ca-ES" sz="2400" b="1" u="sng" spc="-1" dirty="0">
                <a:solidFill>
                  <a:srgbClr val="0000FF"/>
                </a:solidFill>
                <a:latin typeface="Calibri"/>
                <a:hlinkClick r:id="rId5"/>
              </a:rPr>
              <a:t>Tria educativa</a:t>
            </a:r>
            <a:r>
              <a:rPr lang="ca-ES" sz="2400" b="1" spc="-1" dirty="0">
                <a:solidFill>
                  <a:srgbClr val="000000"/>
                </a:solidFill>
                <a:latin typeface="Calibri"/>
              </a:rPr>
              <a:t>)</a:t>
            </a:r>
            <a:endParaRPr lang="ca-ES" sz="2400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5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Rectángulo 13"/>
          <p:cNvSpPr/>
          <p:nvPr/>
        </p:nvSpPr>
        <p:spPr>
          <a:xfrm>
            <a:off x="2745783" y="6376320"/>
            <a:ext cx="5546880" cy="1702950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spc="-1" dirty="0">
                <a:solidFill>
                  <a:srgbClr val="000000"/>
                </a:solidFill>
                <a:latin typeface="Franklin Gothic Book"/>
              </a:rPr>
              <a:t>MÓN LABORAL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spc="-1" dirty="0">
                <a:solidFill>
                  <a:srgbClr val="000000"/>
                </a:solidFill>
                <a:latin typeface="Franklin Gothic Book"/>
              </a:rPr>
              <a:t>UNIVERSITAT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spc="-1" dirty="0">
                <a:solidFill>
                  <a:srgbClr val="000000"/>
                </a:solidFill>
                <a:latin typeface="Franklin Gothic Book"/>
              </a:rPr>
              <a:t>MÀSTER PROFESSIONAL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Rectángulo 14"/>
          <p:cNvSpPr/>
          <p:nvPr/>
        </p:nvSpPr>
        <p:spPr>
          <a:xfrm>
            <a:off x="8884440" y="9954031"/>
            <a:ext cx="5553720" cy="2103059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tabLst>
                <a:tab pos="0" algn="l"/>
              </a:tabLst>
            </a:pP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Rubí no compta amb oferta formativa en aquest àmbit, però pots consultar-la en aquest enllaç de (</a:t>
            </a:r>
            <a:r>
              <a:rPr lang="ca-ES" sz="2600" b="1" u="sng" spc="-1" dirty="0">
                <a:solidFill>
                  <a:srgbClr val="0000FF"/>
                </a:solidFill>
                <a:latin typeface="Calibri"/>
                <a:hlinkClick r:id="rId5"/>
              </a:rPr>
              <a:t>Tria educativa</a:t>
            </a: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)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51" name="Imagen 15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152" name="Imagen 17"/>
          <p:cNvPicPr/>
          <p:nvPr/>
        </p:nvPicPr>
        <p:blipFill>
          <a:blip r:embed="rId2"/>
          <a:stretch/>
        </p:blipFill>
        <p:spPr>
          <a:xfrm rot="6240000">
            <a:off x="15065640" y="988848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153" name="Rectángulo 21"/>
          <p:cNvSpPr/>
          <p:nvPr/>
        </p:nvSpPr>
        <p:spPr>
          <a:xfrm>
            <a:off x="9054360" y="2340720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Rectángulo 16"/>
          <p:cNvSpPr/>
          <p:nvPr/>
        </p:nvSpPr>
        <p:spPr>
          <a:xfrm>
            <a:off x="14990040" y="5660413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Rectángulo 20"/>
          <p:cNvSpPr/>
          <p:nvPr/>
        </p:nvSpPr>
        <p:spPr>
          <a:xfrm>
            <a:off x="8895240" y="906838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Rectángulo 22"/>
          <p:cNvSpPr/>
          <p:nvPr/>
        </p:nvSpPr>
        <p:spPr>
          <a:xfrm>
            <a:off x="2742480" y="5630400"/>
            <a:ext cx="5503320" cy="4968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Rectángulo 2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ítol de la diapositiva Subtítol de la diapositiva"/>
          <p:cNvSpPr/>
          <p:nvPr/>
        </p:nvSpPr>
        <p:spPr>
          <a:xfrm>
            <a:off x="2208600" y="1734120"/>
            <a:ext cx="20454840" cy="2048365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36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amb</a:t>
            </a:r>
            <a:r>
              <a:rPr lang="ca-ES" sz="320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destresa manual </a:t>
            </a:r>
            <a:r>
              <a:rPr lang="ca-ES" sz="320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i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precisió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? Ets una persona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creativa</a:t>
            </a:r>
            <a:r>
              <a:rPr lang="ca-ES" sz="320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,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amb</a:t>
            </a:r>
            <a:r>
              <a:rPr lang="ca-ES" sz="320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sentit estètic?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Ets de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tracte amable</a:t>
            </a:r>
            <a:r>
              <a:rPr lang="ca-ES" sz="320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,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amb</a:t>
            </a:r>
            <a:r>
              <a:rPr lang="ca-ES" sz="320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empatia</a:t>
            </a:r>
            <a:r>
              <a:rPr lang="ca-ES" sz="320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,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discreció</a:t>
            </a:r>
            <a:r>
              <a:rPr lang="ca-ES" sz="320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i capacitat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d’escolta activa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? Ets amant de les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tècniques estètiques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i habilitats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comercials i de venda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?</a:t>
            </a:r>
            <a:endParaRPr lang="ca-ES" sz="3200" strike="noStrike" spc="-1" dirty="0">
              <a:solidFill>
                <a:schemeClr val="tx2">
                  <a:lumMod val="75000"/>
                </a:schemeClr>
              </a:solidFill>
              <a:latin typeface="Calibri"/>
            </a:endParaRPr>
          </a:p>
        </p:txBody>
      </p:sp>
      <p:pic>
        <p:nvPicPr>
          <p:cNvPr id="159" name="Imagen 9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160" name="Rectángulo 2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161" name="Rectángulo 4"/>
          <p:cNvSpPr/>
          <p:nvPr/>
        </p:nvSpPr>
        <p:spPr>
          <a:xfrm>
            <a:off x="4779000" y="6907680"/>
            <a:ext cx="5036040" cy="162720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de perruqueria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Ajudant de manicura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Ajudant de maquillatge 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Rectángulo 19"/>
          <p:cNvSpPr/>
          <p:nvPr/>
        </p:nvSpPr>
        <p:spPr>
          <a:xfrm>
            <a:off x="10775160" y="6855480"/>
            <a:ext cx="8977680" cy="513720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Perruquer o perruquera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Barber o barbera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 o tècnica en coloracions capil·lars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 o tècnica en canvis de forma del cabell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 o tècnica en tall de cabell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 o tècnica en postisseria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 o tècnica en manicura, en pedicura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Agent comercial d’empreses del sector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...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Títol de la diapositiva Subtítol de la diapositiva"/>
          <p:cNvSpPr/>
          <p:nvPr/>
        </p:nvSpPr>
        <p:spPr>
          <a:xfrm>
            <a:off x="1023480" y="4378680"/>
            <a:ext cx="21592440" cy="1820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Títol de la diapositiva Subtítol de la diapositiva"/>
          <p:cNvSpPr/>
          <p:nvPr/>
        </p:nvSpPr>
        <p:spPr>
          <a:xfrm>
            <a:off x="-708120" y="532440"/>
            <a:ext cx="1763964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     Coneixes la família professional d’Imatge personal?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n 31"/>
          <p:cNvPicPr/>
          <p:nvPr/>
        </p:nvPicPr>
        <p:blipFill>
          <a:blip r:embed="rId2"/>
          <a:stretch/>
        </p:blipFill>
        <p:spPr>
          <a:xfrm rot="10419600">
            <a:off x="5673600" y="965988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166" name="Títol de la diapositiva Subtítol de la diapositiva 21"/>
          <p:cNvSpPr/>
          <p:nvPr/>
        </p:nvSpPr>
        <p:spPr>
          <a:xfrm>
            <a:off x="-437400" y="294480"/>
            <a:ext cx="1881756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   Imatge personal: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   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7" name="Imagen 32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168" name="Rectángulo 81"/>
          <p:cNvSpPr/>
          <p:nvPr/>
        </p:nvSpPr>
        <p:spPr>
          <a:xfrm>
            <a:off x="15226200" y="6730200"/>
            <a:ext cx="5445000" cy="148716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>
                <a:solidFill>
                  <a:srgbClr val="000000"/>
                </a:solidFill>
                <a:latin typeface="Calibri"/>
                <a:ea typeface="Helvetica Neue"/>
              </a:rPr>
              <a:t>CFGM Perruqueria i cosmètica capil·lar. Institut La Serreta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50000"/>
              </a:lnSpc>
              <a:tabLst>
                <a:tab pos="0" algn="l"/>
              </a:tabLst>
            </a:pPr>
            <a:r>
              <a:rPr lang="ca-ES" sz="2600" b="0" u="sng" strike="noStrike" spc="-1">
                <a:solidFill>
                  <a:srgbClr val="0000FF"/>
                </a:solidFill>
                <a:uFillTx/>
                <a:latin typeface="Calibri"/>
                <a:ea typeface="Helvetica Neue"/>
                <a:hlinkClick r:id="rId4"/>
              </a:rPr>
              <a:t>INS La Serreta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Rectángulo 82"/>
          <p:cNvSpPr/>
          <p:nvPr/>
        </p:nvSpPr>
        <p:spPr>
          <a:xfrm>
            <a:off x="2807937" y="6525180"/>
            <a:ext cx="5546880" cy="1302840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spc="-1" dirty="0">
                <a:solidFill>
                  <a:srgbClr val="000000"/>
                </a:solidFill>
                <a:latin typeface="Franklin Gothic Book"/>
              </a:rPr>
              <a:t>MÓN LABORAL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spc="-1" dirty="0">
                <a:solidFill>
                  <a:srgbClr val="000000"/>
                </a:solidFill>
                <a:latin typeface="Franklin Gothic Book"/>
              </a:rPr>
              <a:t>UNIVERSITAT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spc="-1" dirty="0">
                <a:solidFill>
                  <a:srgbClr val="000000"/>
                </a:solidFill>
                <a:latin typeface="Franklin Gothic Book"/>
              </a:rPr>
              <a:t>MÀSTER PROFESSIONAL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Rectángulo 83"/>
          <p:cNvSpPr/>
          <p:nvPr/>
        </p:nvSpPr>
        <p:spPr>
          <a:xfrm>
            <a:off x="8891280" y="9954746"/>
            <a:ext cx="5553720" cy="130284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tabLst>
                <a:tab pos="0" algn="l"/>
              </a:tabLst>
            </a:pPr>
            <a:r>
              <a:rPr lang="ca-ES" sz="2600" b="1" spc="-1">
                <a:solidFill>
                  <a:srgbClr val="000000"/>
                </a:solidFill>
                <a:latin typeface="Calibri"/>
              </a:rPr>
              <a:t>Rubí no compta amb oferta formativa en aquest àmbit, però pots consultar-la en aquest enllaç de (</a:t>
            </a:r>
            <a:r>
              <a:rPr lang="ca-ES" sz="2600" b="1" u="sng" spc="-1">
                <a:solidFill>
                  <a:srgbClr val="0000FF"/>
                </a:solidFill>
                <a:latin typeface="Calibri"/>
                <a:hlinkClick r:id="rId5"/>
              </a:rPr>
              <a:t>Tria educativa</a:t>
            </a:r>
            <a:r>
              <a:rPr lang="ca-ES" sz="2600" b="1" spc="-1">
                <a:solidFill>
                  <a:srgbClr val="000000"/>
                </a:solidFill>
                <a:latin typeface="Calibri"/>
              </a:rPr>
              <a:t>)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1" name="Imagen 33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172" name="Imagen 34"/>
          <p:cNvPicPr/>
          <p:nvPr/>
        </p:nvPicPr>
        <p:blipFill>
          <a:blip r:embed="rId2"/>
          <a:stretch/>
        </p:blipFill>
        <p:spPr>
          <a:xfrm rot="6240000">
            <a:off x="15284160" y="992952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173" name="Rectángulo 84"/>
          <p:cNvSpPr/>
          <p:nvPr/>
        </p:nvSpPr>
        <p:spPr>
          <a:xfrm>
            <a:off x="9046980" y="2658734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Rectángulo 85"/>
          <p:cNvSpPr/>
          <p:nvPr/>
        </p:nvSpPr>
        <p:spPr>
          <a:xfrm>
            <a:off x="14990040" y="5836320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5" name="Rectángulo 86"/>
          <p:cNvSpPr/>
          <p:nvPr/>
        </p:nvSpPr>
        <p:spPr>
          <a:xfrm>
            <a:off x="8919360" y="900070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Rectángulo 87"/>
          <p:cNvSpPr/>
          <p:nvPr/>
        </p:nvSpPr>
        <p:spPr>
          <a:xfrm>
            <a:off x="2915100" y="5893020"/>
            <a:ext cx="5503320" cy="4968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Rectángulo 88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178" name="Rectángulo 44"/>
          <p:cNvSpPr/>
          <p:nvPr/>
        </p:nvSpPr>
        <p:spPr>
          <a:xfrm>
            <a:off x="8877240" y="3421800"/>
            <a:ext cx="5553720" cy="139392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PFI Auxiliar de perruqueria i estètica. Institut La Serreta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tabLst>
                <a:tab pos="0" algn="l"/>
              </a:tabLst>
            </a:pPr>
            <a:r>
              <a:rPr lang="ca-ES" sz="26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4"/>
              </a:rPr>
              <a:t>INS La Serreta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ítol de la diapositiva Subtítol de la diapositiva"/>
          <p:cNvSpPr/>
          <p:nvPr/>
        </p:nvSpPr>
        <p:spPr>
          <a:xfrm>
            <a:off x="2208600" y="1734120"/>
            <a:ext cx="20454840" cy="279504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 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a qui li agraden els </a:t>
            </a:r>
            <a:r>
              <a:rPr lang="ca-ES" sz="3200" b="1" strike="noStrike" spc="-1">
                <a:solidFill>
                  <a:srgbClr val="7E1128"/>
                </a:solidFill>
                <a:latin typeface="Franklin Gothic Book"/>
                <a:ea typeface="Franklin Gothic Demi"/>
              </a:rPr>
              <a:t>ordinadors i tens curiositat per les noves tecnologies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? Creus que ets una persona amb capacitat </a:t>
            </a:r>
            <a:r>
              <a:rPr lang="ca-ES" sz="3200" b="1" strike="noStrike" spc="-1">
                <a:solidFill>
                  <a:srgbClr val="7E1128"/>
                </a:solidFill>
                <a:latin typeface="Franklin Gothic Book"/>
                <a:ea typeface="Franklin Gothic Demi"/>
              </a:rPr>
              <a:t>d’analitzar dades 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i amb un </a:t>
            </a:r>
            <a:r>
              <a:rPr lang="ca-ES" sz="3200" b="1" strike="noStrike" spc="-1">
                <a:solidFill>
                  <a:srgbClr val="7E1128"/>
                </a:solidFill>
                <a:latin typeface="Franklin Gothic Book"/>
                <a:ea typeface="Franklin Gothic Demi"/>
              </a:rPr>
              <a:t>pensament lògic i estructurat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? Ets consideres una persona amb </a:t>
            </a:r>
            <a:r>
              <a:rPr lang="ca-ES" sz="3200" b="1" strike="noStrike" spc="-1">
                <a:solidFill>
                  <a:srgbClr val="7E1128"/>
                </a:solidFill>
                <a:latin typeface="Franklin Gothic Book"/>
                <a:ea typeface="Franklin Gothic Demi"/>
              </a:rPr>
              <a:t>paciència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? Quan et trobes amb un problema, ets dels que </a:t>
            </a:r>
            <a:r>
              <a:rPr lang="ca-ES" sz="3200" b="1" strike="noStrike" spc="-1">
                <a:solidFill>
                  <a:srgbClr val="7E1128"/>
                </a:solidFill>
                <a:latin typeface="Franklin Gothic Book"/>
                <a:ea typeface="Franklin Gothic Demi"/>
              </a:rPr>
              <a:t>no para fins que troba una solució? 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0" name="Imagen 9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181" name="Rectángulo 2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182" name="Rectángulo 4"/>
          <p:cNvSpPr/>
          <p:nvPr/>
        </p:nvSpPr>
        <p:spPr>
          <a:xfrm>
            <a:off x="2542680" y="6289200"/>
            <a:ext cx="5036040" cy="211140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Tècnic/a auxiliar de muntatge i manteniment de sistemes informàtics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Reparador/a d’ordinadors i dispositius electrònics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Rectángulo 19"/>
          <p:cNvSpPr/>
          <p:nvPr/>
        </p:nvSpPr>
        <p:spPr>
          <a:xfrm>
            <a:off x="8650080" y="6220440"/>
            <a:ext cx="5036040" cy="457920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Dissenyador/a web júnior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Tècnic/a en gestió de continguts web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Tècnic/a en suport i manteniment de webs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Tècnic/a en suport i manteniment informàtic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Tècnic/a en muntatge i reparació d’equips informàtics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Rectángulo 23"/>
          <p:cNvSpPr/>
          <p:nvPr/>
        </p:nvSpPr>
        <p:spPr>
          <a:xfrm>
            <a:off x="15067440" y="5885280"/>
            <a:ext cx="5036040" cy="580428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Tècnic/a en Ciberseguretat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Analista de seguretat informàtica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Consultor/a en seguretat informàtica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Desenvolupador/a de Software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Desenvolupador/a d’Aplicacions Mòbils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Administrador de Bases de Dades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tabLst>
                <a:tab pos="0" algn="l"/>
              </a:tabLst>
            </a:pP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Títol de la diapositiva Subtítol de la diapositiva"/>
          <p:cNvSpPr/>
          <p:nvPr/>
        </p:nvSpPr>
        <p:spPr>
          <a:xfrm>
            <a:off x="1023480" y="4378680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Títol de la diapositiva Subtítol de la diapositiva"/>
          <p:cNvSpPr/>
          <p:nvPr/>
        </p:nvSpPr>
        <p:spPr>
          <a:xfrm>
            <a:off x="1224360" y="532440"/>
            <a:ext cx="2094840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Coneixes la família professional de la Informàtica i comunicació?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Imagen 18"/>
          <p:cNvPicPr/>
          <p:nvPr/>
        </p:nvPicPr>
        <p:blipFill>
          <a:blip r:embed="rId2"/>
          <a:stretch/>
        </p:blipFill>
        <p:spPr>
          <a:xfrm rot="10419600">
            <a:off x="5942520" y="972756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188" name="Títol de la diapositiva Subtítol de la diapositiva"/>
          <p:cNvSpPr/>
          <p:nvPr/>
        </p:nvSpPr>
        <p:spPr>
          <a:xfrm>
            <a:off x="-437400" y="294480"/>
            <a:ext cx="1881756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   Informàtica i comunicació: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   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9" name="Imagen 9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pic>
        <p:nvPicPr>
          <p:cNvPr id="190" name="Imagen 15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191" name="Imagen 17"/>
          <p:cNvPicPr/>
          <p:nvPr/>
        </p:nvPicPr>
        <p:blipFill>
          <a:blip r:embed="rId2"/>
          <a:stretch/>
        </p:blipFill>
        <p:spPr>
          <a:xfrm rot="6240000">
            <a:off x="15065640" y="988848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192" name="Rectángulo 21"/>
          <p:cNvSpPr/>
          <p:nvPr/>
        </p:nvSpPr>
        <p:spPr>
          <a:xfrm>
            <a:off x="9076500" y="2883637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es-ES" sz="3200" b="1" strike="noStrike" spc="-1" dirty="0" err="1">
                <a:solidFill>
                  <a:srgbClr val="EDA543"/>
                </a:solidFill>
                <a:latin typeface="Franklin Gothic Book"/>
                <a:ea typeface="Helvetica Neue"/>
              </a:rPr>
              <a:t>Sense</a:t>
            </a:r>
            <a:r>
              <a:rPr lang="es-ES" sz="3200" b="1" strike="noStrike" spc="-1" dirty="0">
                <a:solidFill>
                  <a:srgbClr val="EDA543"/>
                </a:solidFill>
                <a:latin typeface="Franklin Gothic Book"/>
                <a:ea typeface="Helvetica Neue"/>
              </a:rPr>
              <a:t> </a:t>
            </a:r>
            <a:r>
              <a:rPr lang="es-ES" sz="3200" b="1" strike="noStrike" spc="-1" dirty="0" err="1">
                <a:solidFill>
                  <a:srgbClr val="EDA543"/>
                </a:solidFill>
                <a:latin typeface="Franklin Gothic Book"/>
                <a:ea typeface="Helvetica Neue"/>
              </a:rPr>
              <a:t>l’ESO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Rectángulo 16"/>
          <p:cNvSpPr/>
          <p:nvPr/>
        </p:nvSpPr>
        <p:spPr>
          <a:xfrm>
            <a:off x="14982120" y="5765040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es-ES" sz="3200" b="1" strike="noStrike" spc="-1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Rectángulo 20"/>
          <p:cNvSpPr/>
          <p:nvPr/>
        </p:nvSpPr>
        <p:spPr>
          <a:xfrm>
            <a:off x="8926560" y="871848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es-ES" sz="3200" b="1" strike="noStrike" spc="-1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5" name="Rectángulo 22"/>
          <p:cNvSpPr/>
          <p:nvPr/>
        </p:nvSpPr>
        <p:spPr>
          <a:xfrm>
            <a:off x="2816280" y="5865091"/>
            <a:ext cx="5285520" cy="594954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es-ES" sz="3200" b="1" strike="noStrike" spc="-1" dirty="0" err="1">
                <a:solidFill>
                  <a:srgbClr val="DDC79F"/>
                </a:solidFill>
                <a:latin typeface="Franklin Gothic Book"/>
                <a:ea typeface="Helvetica Neue"/>
              </a:rPr>
              <a:t>Amb</a:t>
            </a:r>
            <a:r>
              <a:rPr lang="es-ES" sz="32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 CFGS/BATXILLERAT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Rectángulo 2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197" name="Rectángulo 7"/>
          <p:cNvSpPr/>
          <p:nvPr/>
        </p:nvSpPr>
        <p:spPr>
          <a:xfrm>
            <a:off x="8895240" y="3763080"/>
            <a:ext cx="5553720" cy="201060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defTabSz="2438280">
              <a:lnSpc>
                <a:spcPct val="9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PFI </a:t>
            </a: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de muntatge i manteniment d’equips informàtics</a:t>
            </a: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. (CFA Pau Casals. RubiForma, Institut l’Estatut)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Rectángulo 12"/>
          <p:cNvSpPr/>
          <p:nvPr/>
        </p:nvSpPr>
        <p:spPr>
          <a:xfrm>
            <a:off x="14724720" y="6486120"/>
            <a:ext cx="5445000" cy="231804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CP 2 </a:t>
            </a: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Confecció i publicació de pàgines web</a:t>
            </a: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. (Escola Balmes)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spcBef>
                <a:spcPts val="4501"/>
              </a:spcBef>
              <a:spcAft>
                <a:spcPts val="4501"/>
              </a:spcAft>
              <a:tabLst>
                <a:tab pos="0" algn="l"/>
              </a:tabLst>
            </a:pP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CFGM </a:t>
            </a: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Sistemes microinformàtics i xarxes </a:t>
            </a: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(SMX). (Escola Balmes, Institut l’Estatut)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Rectángulo 14"/>
          <p:cNvSpPr/>
          <p:nvPr/>
        </p:nvSpPr>
        <p:spPr>
          <a:xfrm>
            <a:off x="8906760" y="9511509"/>
            <a:ext cx="5553720" cy="3274662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CFGS 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Administració de sistemes informàtics a la xarxa, perfil professional de </a:t>
            </a:r>
            <a:r>
              <a:rPr lang="ca-ES" sz="2400" b="1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ciberseguretat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(ASIX) (Escola Balmes, Institut l’Estatut)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spcBef>
                <a:spcPts val="2000"/>
              </a:spcBef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CFGS 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Desenvolupament d’aplicacions </a:t>
            </a:r>
            <a:r>
              <a:rPr lang="ca-ES" sz="2400" b="1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multiplataforma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(DAM).(Institut l’Estatut)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spcBef>
                <a:spcPts val="2000"/>
              </a:spcBef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CFGS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Desenvolupament d’aplicacions web 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(DAW). (Institut l’Estatut)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Rectángulo 13"/>
          <p:cNvSpPr/>
          <p:nvPr/>
        </p:nvSpPr>
        <p:spPr>
          <a:xfrm>
            <a:off x="2809800" y="6583680"/>
            <a:ext cx="5546880" cy="1087920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MÓM LABORAL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UNIVERSITAT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MÀSTER PROFESSIONAL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ol de la diapositiva Subtítol de la diapositiva 6"/>
          <p:cNvSpPr/>
          <p:nvPr/>
        </p:nvSpPr>
        <p:spPr>
          <a:xfrm>
            <a:off x="2208600" y="1704960"/>
            <a:ext cx="20454840" cy="2128387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 </a:t>
            </a:r>
            <a:r>
              <a:rPr lang="ca-ES" sz="320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a qui li agrada treballar amb </a:t>
            </a:r>
            <a:r>
              <a:rPr lang="ca-ES" sz="320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eines i components</a:t>
            </a:r>
            <a:r>
              <a:rPr lang="ca-ES" sz="320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, </a:t>
            </a:r>
            <a:r>
              <a:rPr lang="ca-ES" sz="320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manipular</a:t>
            </a:r>
            <a:r>
              <a:rPr lang="ca-ES" sz="320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peces i estructures? Tens</a:t>
            </a:r>
            <a:r>
              <a:rPr lang="ca-ES" sz="320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 rapidesa</a:t>
            </a:r>
            <a:r>
              <a:rPr lang="ca-ES" sz="320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i ets </a:t>
            </a:r>
            <a:r>
              <a:rPr lang="ca-ES" sz="320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eficaç</a:t>
            </a:r>
            <a:r>
              <a:rPr lang="ca-ES" sz="320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per resoldre problemes tècnics,</a:t>
            </a:r>
            <a:r>
              <a:rPr lang="ca-ES" sz="320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 identificar i solucionar</a:t>
            </a:r>
            <a:r>
              <a:rPr lang="ca-ES" sz="320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</a:t>
            </a:r>
            <a:r>
              <a:rPr lang="ca-ES" sz="320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avaries</a:t>
            </a:r>
            <a:r>
              <a:rPr lang="ca-ES" sz="320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. Et consideres </a:t>
            </a:r>
            <a:r>
              <a:rPr lang="ca-ES" sz="320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responsable</a:t>
            </a:r>
            <a:r>
              <a:rPr lang="ca-ES" sz="320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, </a:t>
            </a:r>
            <a:r>
              <a:rPr lang="ca-ES" sz="320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compromès</a:t>
            </a:r>
            <a:r>
              <a:rPr lang="ca-ES" sz="320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, amb capacitat per treballar </a:t>
            </a:r>
            <a:r>
              <a:rPr lang="ca-ES" sz="320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sota pressió, autonomia i iniciativa?</a:t>
            </a:r>
            <a:endParaRPr lang="ca-ES" sz="320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03" name="Imagen 8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204" name="Rectángulo 31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205" name="Rectángulo 32"/>
          <p:cNvSpPr/>
          <p:nvPr/>
        </p:nvSpPr>
        <p:spPr>
          <a:xfrm>
            <a:off x="2755800" y="5903640"/>
            <a:ext cx="5037480" cy="552060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Lampista instal·lador/a mantenidora/a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Instal·lador/a de canonada en general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Mantenidor/a de calefacció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Mantenidor/a de climatització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Insta·lador/a mantenidor/a de xarxa de reg o fonts decoratives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Instal·lador/a mantenidor/a de xarxes contra incendis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Rectángulo 33"/>
          <p:cNvSpPr/>
          <p:nvPr/>
        </p:nvSpPr>
        <p:spPr>
          <a:xfrm>
            <a:off x="9100080" y="5821200"/>
            <a:ext cx="5044680" cy="669060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Mecànic/a de manteniment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Muntador/a industrial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Muntador/a d’equips elèctrics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Muntador/a de línia automatitzada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Muntador/a de béns d’equip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Muntador/a d’automatismes pneumàtics i hidràulics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Instal·lador/a electricista industrial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Electricista de manteniment i reparació d’equips de control, mesura i precisió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7" name="Rectángulo 34"/>
          <p:cNvSpPr/>
          <p:nvPr/>
        </p:nvSpPr>
        <p:spPr>
          <a:xfrm>
            <a:off x="15699600" y="5826600"/>
            <a:ext cx="5036040" cy="554760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Tècnic/a en planificació i programació de processos de manteniment d’instal·lacions de maquinària i equips industrials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Cap d’equip en muntatge d’instal·lacions de maquinària i equips industrials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Cap d’equip de manteniment d’instal·lacions de maquinària i equips industrials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Títol de la diapositiva Subtítol de la diapositiva 7"/>
          <p:cNvSpPr/>
          <p:nvPr/>
        </p:nvSpPr>
        <p:spPr>
          <a:xfrm>
            <a:off x="1023480" y="4378680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9" name="Títol de la diapositiva Subtítol de la diapositiva 8"/>
          <p:cNvSpPr/>
          <p:nvPr/>
        </p:nvSpPr>
        <p:spPr>
          <a:xfrm>
            <a:off x="-4017960" y="532440"/>
            <a:ext cx="2426724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                         Coneixes la família professional d’Instal·lalció i manteniment?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Imagen 35"/>
          <p:cNvPicPr/>
          <p:nvPr/>
        </p:nvPicPr>
        <p:blipFill>
          <a:blip r:embed="rId2"/>
          <a:stretch/>
        </p:blipFill>
        <p:spPr>
          <a:xfrm rot="10419600">
            <a:off x="5130538" y="10037521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211" name="Títol de la diapositiva Subtítol de la diapositiva 1"/>
          <p:cNvSpPr/>
          <p:nvPr/>
        </p:nvSpPr>
        <p:spPr>
          <a:xfrm>
            <a:off x="-437400" y="294480"/>
            <a:ext cx="1881756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   Seguretat i medi ambient: Instal·lació i manteniment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   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2" name="Imagen 1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213" name="Rectángulo 3"/>
          <p:cNvSpPr/>
          <p:nvPr/>
        </p:nvSpPr>
        <p:spPr>
          <a:xfrm>
            <a:off x="8810640" y="2900160"/>
            <a:ext cx="5553720" cy="301621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CP nivell 1: 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Operacions de </a:t>
            </a:r>
            <a:r>
              <a:rPr lang="ca-ES" sz="2400" b="1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fonatneria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i calefacció-climatització domèstica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. Rubí Forma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CP nivell 2: 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Muntatge i manteniment d’instal·lacions frigorífiques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. Rubí Forma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4"/>
              </a:rPr>
              <a:t>Rubí Forma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4" name="Rectángulo 5"/>
          <p:cNvSpPr/>
          <p:nvPr/>
        </p:nvSpPr>
        <p:spPr>
          <a:xfrm>
            <a:off x="16524059" y="5900886"/>
            <a:ext cx="5445000" cy="3488054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CP nivell 1: 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Operacions de </a:t>
            </a:r>
            <a:r>
              <a:rPr lang="ca-ES" sz="2400" b="1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fonatneria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i calefacció-climatització domèstica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. Rubí Forma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CP nivell 2: 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Muntatge i manteniment d’instal·lacions frigorífiques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. Rubí Forma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CFGM</a:t>
            </a:r>
            <a:r>
              <a:rPr lang="ca-ES" sz="2400" b="1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 Manteniment electromecànic</a:t>
            </a:r>
            <a:r>
              <a:rPr lang="ca-ES" sz="2400" b="0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. INS J.V. Foix</a:t>
            </a: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4"/>
              </a:rPr>
              <a:t>Rubí Forma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</a:rPr>
              <a:t>INS J.V. Foix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Rectángulo 8"/>
          <p:cNvSpPr/>
          <p:nvPr/>
        </p:nvSpPr>
        <p:spPr>
          <a:xfrm>
            <a:off x="1933800" y="7673027"/>
            <a:ext cx="5546880" cy="1210507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MÓN LABORAL</a:t>
            </a:r>
            <a:endParaRPr lang="ca-ES" sz="2400" b="1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UNIVERSITAT</a:t>
            </a:r>
            <a:endParaRPr lang="ca-ES" sz="2400" b="1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MÀSTER PROFESSIONAL</a:t>
            </a:r>
            <a:endParaRPr lang="ca-ES" sz="2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Rectángulo 9"/>
          <p:cNvSpPr/>
          <p:nvPr/>
        </p:nvSpPr>
        <p:spPr>
          <a:xfrm>
            <a:off x="8930441" y="11300600"/>
            <a:ext cx="5553720" cy="130284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CFGS </a:t>
            </a:r>
            <a:r>
              <a:rPr lang="ca-ES" sz="2600" b="1" strike="noStrike" spc="-1" dirty="0" err="1">
                <a:solidFill>
                  <a:srgbClr val="000000"/>
                </a:solidFill>
                <a:latin typeface="Calibri"/>
                <a:ea typeface="Helvetica Neue"/>
              </a:rPr>
              <a:t>Mecatrònica</a:t>
            </a:r>
            <a:r>
              <a:rPr lang="ca-ES" sz="2600" b="1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 </a:t>
            </a:r>
            <a:r>
              <a:rPr lang="ca-ES" sz="2600" b="1" strike="noStrike" spc="-1" dirty="0" err="1">
                <a:solidFill>
                  <a:srgbClr val="000000"/>
                </a:solidFill>
                <a:latin typeface="Calibri"/>
                <a:ea typeface="Helvetica Neue"/>
              </a:rPr>
              <a:t>industrial</a:t>
            </a:r>
            <a:r>
              <a:rPr lang="ca-ES" sz="2600" b="0" strike="noStrike" spc="-1" dirty="0" err="1">
                <a:solidFill>
                  <a:srgbClr val="000000"/>
                </a:solidFill>
                <a:latin typeface="Calibri"/>
                <a:ea typeface="Helvetica Neue"/>
              </a:rPr>
              <a:t>.FP</a:t>
            </a:r>
            <a:r>
              <a:rPr lang="ca-ES" sz="2600" b="0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 dual. </a:t>
            </a:r>
            <a:r>
              <a:rPr lang="ca-ES" sz="2600" b="0" strike="noStrike" spc="-1" dirty="0" err="1">
                <a:solidFill>
                  <a:srgbClr val="000000"/>
                </a:solidFill>
                <a:latin typeface="Calibri"/>
                <a:ea typeface="Helvetica Neue"/>
              </a:rPr>
              <a:t>Inst</a:t>
            </a:r>
            <a:r>
              <a:rPr lang="ca-ES" sz="2600" b="0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 J.V. Foix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u="sng" strike="noStrike" spc="-1" dirty="0">
                <a:solidFill>
                  <a:srgbClr val="0000FF"/>
                </a:solidFill>
                <a:uFillTx/>
                <a:latin typeface="Calibri"/>
                <a:ea typeface="Helvetica Neue"/>
                <a:hlinkClick r:id="rId5"/>
              </a:rPr>
              <a:t>INS J.V. Foix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7" name="Imagen 3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218" name="Imagen 4"/>
          <p:cNvPicPr/>
          <p:nvPr/>
        </p:nvPicPr>
        <p:blipFill>
          <a:blip r:embed="rId2"/>
          <a:stretch/>
        </p:blipFill>
        <p:spPr>
          <a:xfrm rot="6240000">
            <a:off x="15435000" y="1048464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219" name="Rectángulo 11"/>
          <p:cNvSpPr/>
          <p:nvPr/>
        </p:nvSpPr>
        <p:spPr>
          <a:xfrm>
            <a:off x="9054360" y="2340720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0" name="Rectángulo 15"/>
          <p:cNvSpPr/>
          <p:nvPr/>
        </p:nvSpPr>
        <p:spPr>
          <a:xfrm>
            <a:off x="16524059" y="5139603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1" name="Rectángulo 17"/>
          <p:cNvSpPr/>
          <p:nvPr/>
        </p:nvSpPr>
        <p:spPr>
          <a:xfrm>
            <a:off x="8847114" y="1027584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2" name="Rectángulo 18"/>
          <p:cNvSpPr/>
          <p:nvPr/>
        </p:nvSpPr>
        <p:spPr>
          <a:xfrm>
            <a:off x="2095531" y="6858147"/>
            <a:ext cx="5503320" cy="594954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3" name="Rectángulo 25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224" name="Rectángulo 223"/>
          <p:cNvSpPr/>
          <p:nvPr/>
        </p:nvSpPr>
        <p:spPr>
          <a:xfrm>
            <a:off x="10751760" y="5957640"/>
            <a:ext cx="287820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ca-ES" sz="1800" b="0" strike="noStrike" spc="-1">
              <a:solidFill>
                <a:srgbClr val="000000"/>
              </a:solidFill>
              <a:latin typeface="Calibri"/>
              <a:ea typeface="Helvetica Neue"/>
            </a:endParaRPr>
          </a:p>
        </p:txBody>
      </p:sp>
      <p:sp>
        <p:nvSpPr>
          <p:cNvPr id="225" name="Rectángulo 224"/>
          <p:cNvSpPr/>
          <p:nvPr/>
        </p:nvSpPr>
        <p:spPr>
          <a:xfrm>
            <a:off x="10751760" y="5957640"/>
            <a:ext cx="2878200" cy="45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ca-ES" sz="1800" b="0" strike="noStrike" spc="-1">
              <a:solidFill>
                <a:srgbClr val="000000"/>
              </a:solidFill>
              <a:latin typeface="Calibri"/>
              <a:ea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ítol de la diapositiva Subtítol de la diapositiva"/>
          <p:cNvSpPr/>
          <p:nvPr/>
        </p:nvSpPr>
        <p:spPr>
          <a:xfrm>
            <a:off x="2161440" y="1543680"/>
            <a:ext cx="20454840" cy="279504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 </a:t>
            </a:r>
            <a:r>
              <a:rPr lang="ca-ES" sz="3200" b="1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organitzada</a:t>
            </a:r>
            <a:r>
              <a:rPr lang="ca-ES" sz="3200" b="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i que t’agrada la </a:t>
            </a:r>
            <a:r>
              <a:rPr lang="ca-ES" sz="3200" b="1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planificació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? T’agrada fer </a:t>
            </a:r>
            <a:r>
              <a:rPr lang="ca-ES" sz="3200" b="1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treballs en ordinador</a:t>
            </a:r>
            <a:r>
              <a:rPr lang="ca-ES" sz="3200" b="0" strike="noStrike" spc="-1" dirty="0">
                <a:solidFill>
                  <a:srgbClr val="5E5E5E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i vigiles molt la </a:t>
            </a:r>
            <a:r>
              <a:rPr lang="ca-ES" sz="3200" b="1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presentació</a:t>
            </a:r>
            <a:r>
              <a:rPr lang="ca-ES" sz="3200" b="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abans d’entregar-los? T’agraden els </a:t>
            </a:r>
            <a:r>
              <a:rPr lang="ca-ES" sz="3200" b="1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números</a:t>
            </a:r>
            <a:r>
              <a:rPr lang="ca-ES" sz="3200" b="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o prefereixes </a:t>
            </a:r>
            <a:r>
              <a:rPr lang="ca-ES" sz="3200" b="1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ajudar a la gent</a:t>
            </a:r>
            <a:r>
              <a:rPr lang="ca-ES" sz="3200" b="0" strike="noStrike" spc="-1" dirty="0">
                <a:solidFill>
                  <a:srgbClr val="5E5E5E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a resoldre els seus problemes? Ets bo guardant </a:t>
            </a:r>
            <a:r>
              <a:rPr lang="ca-ES" sz="3200" b="1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secrets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? Creus que t’agradaria una feina on es combinen </a:t>
            </a:r>
            <a:r>
              <a:rPr lang="ca-ES" sz="3200" b="1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tasques repetitives</a:t>
            </a:r>
            <a:r>
              <a:rPr lang="ca-ES" sz="3200" b="0" strike="noStrike" spc="-1" dirty="0">
                <a:solidFill>
                  <a:srgbClr val="5E5E5E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amb d’altres que donen </a:t>
            </a:r>
            <a:r>
              <a:rPr lang="ca-ES" sz="3200" b="1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un punt d’estrès</a:t>
            </a:r>
            <a:r>
              <a:rPr lang="ca-ES" sz="3200" b="0" strike="noStrike" spc="-1" dirty="0">
                <a:solidFill>
                  <a:srgbClr val="5E5E5E"/>
                </a:solidFill>
                <a:latin typeface="Franklin Gothic Book"/>
                <a:ea typeface="Franklin Gothic Demi"/>
              </a:rPr>
              <a:t>?  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" name="Imagen 9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26" name="Rectángulo 2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27" name="Rectángulo 4"/>
          <p:cNvSpPr/>
          <p:nvPr/>
        </p:nvSpPr>
        <p:spPr>
          <a:xfrm>
            <a:off x="1497240" y="4947120"/>
            <a:ext cx="5036040" cy="723312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administratiu/va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de serveis generals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Telefonista i/o recepcionista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d’arxiu o documentalista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Operacions d’enregistrament i tractament de dades i documents. 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de digitalització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Enregistrador/a de dades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Rectángulo 19"/>
          <p:cNvSpPr/>
          <p:nvPr/>
        </p:nvSpPr>
        <p:spPr>
          <a:xfrm>
            <a:off x="9030960" y="5608800"/>
            <a:ext cx="5036040" cy="618156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Administratiu/va de recepció i atenció al client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Administratiu/va de comptabilitat i facturació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Administratiu/va de recursos humans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Tècnic/a en registre i control documental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Suport administratiu en logística i compres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tabLst>
                <a:tab pos="0" algn="l"/>
              </a:tabLst>
            </a:pP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Rectángulo 23"/>
          <p:cNvSpPr/>
          <p:nvPr/>
        </p:nvSpPr>
        <p:spPr>
          <a:xfrm>
            <a:off x="16764480" y="4705560"/>
            <a:ext cx="5036040" cy="723312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d'auditoria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Tècnic/a en facturació i control de pagaments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Tècnic/a en administració d'empreses 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Gestor/a de dades financeres i informes econòmics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 comptable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 en gestió administrativa financera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Tècnic en gestió d’auditories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Títol de la diapositiva Subtítol de la diapositiva"/>
          <p:cNvSpPr/>
          <p:nvPr/>
        </p:nvSpPr>
        <p:spPr>
          <a:xfrm>
            <a:off x="1023480" y="4378680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Títol de la diapositiva Subtítol de la diapositiva"/>
          <p:cNvSpPr/>
          <p:nvPr/>
        </p:nvSpPr>
        <p:spPr>
          <a:xfrm>
            <a:off x="643680" y="532440"/>
            <a:ext cx="1866960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Coneixes la família professional de l’Administració i Gestió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ítol de la diapositiva Subtítol de la diapositiva"/>
          <p:cNvSpPr/>
          <p:nvPr/>
        </p:nvSpPr>
        <p:spPr>
          <a:xfrm>
            <a:off x="2208600" y="1734120"/>
            <a:ext cx="20454840" cy="2128387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</a:t>
            </a:r>
            <a:r>
              <a:rPr lang="ca-ES" sz="4000" b="1" strike="noStrike" spc="-1" dirty="0">
                <a:solidFill>
                  <a:srgbClr val="000000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a qui li agrada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cuidar dels altres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? Ets de les persones que pensa que ser part de la sanitat no sols es una professió sinó una missió d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’humanitat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? T’agradaria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tenir cura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i dedicar-te a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transformar</a:t>
            </a:r>
            <a:r>
              <a:rPr lang="ca-ES" sz="3200" strike="noStrike" spc="-1" dirty="0">
                <a:solidFill>
                  <a:srgbClr val="000000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i</a:t>
            </a:r>
            <a:r>
              <a:rPr lang="ca-ES" sz="3200" strike="noStrike" spc="-1" dirty="0">
                <a:solidFill>
                  <a:srgbClr val="000000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salvar</a:t>
            </a:r>
            <a:r>
              <a:rPr lang="ca-ES" sz="3200" strike="noStrike" spc="-1" dirty="0">
                <a:solidFill>
                  <a:srgbClr val="000000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vides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?</a:t>
            </a:r>
            <a:endParaRPr lang="ca-ES" sz="3200" strike="noStrike" spc="-1" dirty="0">
              <a:solidFill>
                <a:schemeClr val="tx2">
                  <a:lumMod val="75000"/>
                </a:schemeClr>
              </a:solidFill>
              <a:latin typeface="Calibri"/>
            </a:endParaRPr>
          </a:p>
        </p:txBody>
      </p:sp>
      <p:pic>
        <p:nvPicPr>
          <p:cNvPr id="228" name="Imagen 9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229" name="Rectángulo 2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230" name="Rectángulo 4"/>
          <p:cNvSpPr/>
          <p:nvPr/>
        </p:nvSpPr>
        <p:spPr>
          <a:xfrm>
            <a:off x="2828607" y="6079816"/>
            <a:ext cx="5036040" cy="2503169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Tècnic/a auxiliar d'atenció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  primària o domiciliària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Tècnic/a auxiliar de salut mental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Tècnic/a auxiliar d’infermeria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31" name="Rectángulo 19"/>
          <p:cNvSpPr/>
          <p:nvPr/>
        </p:nvSpPr>
        <p:spPr>
          <a:xfrm>
            <a:off x="8727869" y="6130643"/>
            <a:ext cx="5036040" cy="3072555"/>
          </a:xfrm>
          <a:prstGeom prst="rect">
            <a:avLst/>
          </a:prstGeom>
          <a:solidFill>
            <a:srgbClr val="B6D7A8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Tècnic/a auxiliar de farmàcia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Tècnic/a de farmàcia o de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  magatzem de medicaments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Tècnic/a en una farmàcia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  hospitalària o en un establiment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  de </a:t>
            </a:r>
            <a:r>
              <a:rPr lang="ca-ES" sz="2600" b="0" strike="noStrike" spc="-1" dirty="0" err="1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parafarmàcia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tabLst>
                <a:tab pos="0" algn="l"/>
              </a:tabLst>
            </a:pP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2" name="Rectángulo 23"/>
          <p:cNvSpPr/>
          <p:nvPr/>
        </p:nvSpPr>
        <p:spPr>
          <a:xfrm>
            <a:off x="14627131" y="5342365"/>
            <a:ext cx="5036040" cy="6273431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Tècnic/a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en dietètica i nutrició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Responsable d'alimentació en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  empreses de servei d'àpats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Tècnic/a en higiene dels aliments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Consultor/a en alimentació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Educador sanitari o educadora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Helvetica Neue"/>
              </a:rPr>
              <a:t>   sanitària </a:t>
            </a:r>
            <a:endParaRPr lang="ca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2600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spc="-1" dirty="0">
                <a:solidFill>
                  <a:srgbClr val="000000"/>
                </a:solidFill>
                <a:latin typeface="Franklin Gothic Book" panose="020B0503020102020204" pitchFamily="34" charset="0"/>
              </a:rPr>
              <a:t>Tècnic/a superior en higiene</a:t>
            </a:r>
          </a:p>
          <a:p>
            <a:pPr>
              <a:lnSpc>
                <a:spcPct val="100000"/>
              </a:lnSpc>
            </a:pPr>
            <a:r>
              <a:rPr lang="ca-ES" sz="2600" spc="-1" dirty="0">
                <a:solidFill>
                  <a:srgbClr val="000000"/>
                </a:solidFill>
                <a:latin typeface="Franklin Gothic Book" panose="020B0503020102020204" pitchFamily="34" charset="0"/>
              </a:rPr>
              <a:t>  bucodental</a:t>
            </a:r>
          </a:p>
          <a:p>
            <a:pPr>
              <a:lnSpc>
                <a:spcPct val="100000"/>
              </a:lnSpc>
            </a:pPr>
            <a:r>
              <a:rPr lang="es-ES" sz="2600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spc="-1" dirty="0">
                <a:solidFill>
                  <a:srgbClr val="000000"/>
                </a:solidFill>
                <a:latin typeface="Franklin Gothic Book" panose="020B0503020102020204" pitchFamily="34" charset="0"/>
              </a:rPr>
              <a:t>Tècnic/a especialista higienista</a:t>
            </a:r>
          </a:p>
          <a:p>
            <a:pPr>
              <a:lnSpc>
                <a:spcPct val="100000"/>
              </a:lnSpc>
            </a:pPr>
            <a:r>
              <a:rPr lang="ca-ES" sz="2600" spc="-1" dirty="0">
                <a:solidFill>
                  <a:srgbClr val="000000"/>
                </a:solidFill>
                <a:latin typeface="Franklin Gothic Book" panose="020B0503020102020204" pitchFamily="34" charset="0"/>
              </a:rPr>
              <a:t>   dental</a:t>
            </a:r>
          </a:p>
          <a:p>
            <a:pPr>
              <a:lnSpc>
                <a:spcPct val="100000"/>
              </a:lnSpc>
            </a:pPr>
            <a:r>
              <a:rPr lang="es-ES" sz="2600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spc="-1" dirty="0">
                <a:solidFill>
                  <a:srgbClr val="000000"/>
                </a:solidFill>
                <a:latin typeface="Franklin Gothic Book" panose="020B0503020102020204" pitchFamily="34" charset="0"/>
              </a:rPr>
              <a:t>Higienista bucodental</a:t>
            </a:r>
          </a:p>
          <a:p>
            <a:pPr>
              <a:lnSpc>
                <a:spcPct val="100000"/>
              </a:lnSpc>
            </a:pPr>
            <a:r>
              <a:rPr lang="es-ES" sz="2600" spc="-1" dirty="0">
                <a:solidFill>
                  <a:srgbClr val="000000"/>
                </a:solidFill>
                <a:latin typeface="Franklin Gothic Book" panose="020B0503020102020204" pitchFamily="34" charset="0"/>
                <a:ea typeface="Arial"/>
              </a:rPr>
              <a:t>• </a:t>
            </a:r>
            <a:r>
              <a:rPr lang="ca-ES" sz="2600" spc="-1" dirty="0">
                <a:solidFill>
                  <a:srgbClr val="000000"/>
                </a:solidFill>
                <a:latin typeface="Franklin Gothic Book" panose="020B0503020102020204" pitchFamily="34" charset="0"/>
              </a:rPr>
              <a:t>Educador/a en salut bucodental</a:t>
            </a:r>
          </a:p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tabLst>
                <a:tab pos="0" algn="l"/>
              </a:tabLst>
            </a:pPr>
            <a:endParaRPr lang="ca-ES" sz="30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34" name="Títol de la diapositiva Subtítol de la diapositiva"/>
          <p:cNvSpPr/>
          <p:nvPr/>
        </p:nvSpPr>
        <p:spPr>
          <a:xfrm>
            <a:off x="1023480" y="4378680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5" name="Títol de la diapositiva Subtítol de la diapositiva"/>
          <p:cNvSpPr/>
          <p:nvPr/>
        </p:nvSpPr>
        <p:spPr>
          <a:xfrm>
            <a:off x="586800" y="532440"/>
            <a:ext cx="1503468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Coneixes la família professional de la Sanitat? 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Imagen 18"/>
          <p:cNvPicPr/>
          <p:nvPr/>
        </p:nvPicPr>
        <p:blipFill>
          <a:blip r:embed="rId2"/>
          <a:stretch/>
        </p:blipFill>
        <p:spPr>
          <a:xfrm rot="10419600">
            <a:off x="5942520" y="972756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237" name="Títol de la diapositiva Subtítol de la diapositiva"/>
          <p:cNvSpPr/>
          <p:nvPr/>
        </p:nvSpPr>
        <p:spPr>
          <a:xfrm>
            <a:off x="303480" y="294480"/>
            <a:ext cx="1828260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Sanitat: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8" name="Imagen 9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239" name="Rectángulo 10"/>
          <p:cNvSpPr/>
          <p:nvPr/>
        </p:nvSpPr>
        <p:spPr>
          <a:xfrm>
            <a:off x="8639640" y="3222720"/>
            <a:ext cx="5553720" cy="1600438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algn="ctr"/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Rubí no compta amb oferta formativa en aquest àmbit, però pots consultar-la en aquest enllaç de (</a:t>
            </a:r>
            <a:r>
              <a:rPr lang="ca-ES" sz="2600" b="1" u="sng" spc="-1" dirty="0">
                <a:solidFill>
                  <a:srgbClr val="0000FF"/>
                </a:solidFill>
                <a:latin typeface="Calibri"/>
                <a:hlinkClick r:id="rId4"/>
              </a:rPr>
              <a:t>Tria educativa</a:t>
            </a: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)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0" name="Rectángulo 12"/>
          <p:cNvSpPr/>
          <p:nvPr/>
        </p:nvSpPr>
        <p:spPr>
          <a:xfrm>
            <a:off x="15413400" y="6476400"/>
            <a:ext cx="5445000" cy="294516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CFGM Cures auxiliars d’infermeria</a:t>
            </a: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 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>
                <a:solidFill>
                  <a:srgbClr val="0000FF"/>
                </a:solidFill>
                <a:uFillTx/>
                <a:latin typeface="frank"/>
                <a:ea typeface="Calibri"/>
                <a:hlinkClick r:id="rId5"/>
              </a:rPr>
              <a:t>Col·legi Regina Carmeli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CFGM Farmàcia i parafarmàcia</a:t>
            </a: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 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6"/>
              </a:rPr>
              <a:t>Escola Mare de Déu de Montserrat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5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1" name="Rectángulo 13"/>
          <p:cNvSpPr/>
          <p:nvPr/>
        </p:nvSpPr>
        <p:spPr>
          <a:xfrm>
            <a:off x="2347920" y="6748816"/>
            <a:ext cx="5546880" cy="1210507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pc="-1">
                <a:solidFill>
                  <a:srgbClr val="000000"/>
                </a:solidFill>
                <a:latin typeface="Franklin Gothic Book"/>
              </a:rPr>
              <a:t>MÓN LABORAL</a:t>
            </a:r>
            <a:endParaRPr lang="ca-ES" sz="2400" b="1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pc="-1">
                <a:solidFill>
                  <a:srgbClr val="000000"/>
                </a:solidFill>
                <a:latin typeface="Franklin Gothic Book"/>
              </a:rPr>
              <a:t>UNIVERSITAT</a:t>
            </a:r>
            <a:endParaRPr lang="ca-ES" sz="2400" b="1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pc="-1">
                <a:solidFill>
                  <a:srgbClr val="000000"/>
                </a:solidFill>
                <a:latin typeface="Franklin Gothic Book"/>
              </a:rPr>
              <a:t>MÀSTER PROFESSIONAL</a:t>
            </a:r>
            <a:endParaRPr lang="ca-ES" sz="2400" b="1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2" name="Rectángulo 14"/>
          <p:cNvSpPr/>
          <p:nvPr/>
        </p:nvSpPr>
        <p:spPr>
          <a:xfrm>
            <a:off x="8928000" y="9498600"/>
            <a:ext cx="5553720" cy="282240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CFGS Dietètica</a:t>
            </a: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  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7"/>
              </a:rPr>
              <a:t>Escola Balmes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CFGS Higiene bucodental 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>
                <a:solidFill>
                  <a:srgbClr val="0000FF"/>
                </a:solidFill>
                <a:uFillTx/>
                <a:latin typeface="frank"/>
                <a:ea typeface="Calibri"/>
                <a:hlinkClick r:id="rId8"/>
              </a:rPr>
              <a:t>Col·legi Regina Carmeli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43" name="Imagen 15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244" name="Imagen 17"/>
          <p:cNvPicPr/>
          <p:nvPr/>
        </p:nvPicPr>
        <p:blipFill>
          <a:blip r:embed="rId2"/>
          <a:stretch/>
        </p:blipFill>
        <p:spPr>
          <a:xfrm rot="6240000">
            <a:off x="15065640" y="988848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245" name="Rectángulo 21"/>
          <p:cNvSpPr/>
          <p:nvPr/>
        </p:nvSpPr>
        <p:spPr>
          <a:xfrm>
            <a:off x="9054360" y="2340720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6" name="Rectángulo 16"/>
          <p:cNvSpPr/>
          <p:nvPr/>
        </p:nvSpPr>
        <p:spPr>
          <a:xfrm>
            <a:off x="15179040" y="5575320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7" name="Rectángulo 20"/>
          <p:cNvSpPr/>
          <p:nvPr/>
        </p:nvSpPr>
        <p:spPr>
          <a:xfrm>
            <a:off x="8891280" y="864864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8" name="Rectángulo 22"/>
          <p:cNvSpPr/>
          <p:nvPr/>
        </p:nvSpPr>
        <p:spPr>
          <a:xfrm>
            <a:off x="2391480" y="6071995"/>
            <a:ext cx="5503320" cy="4968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9" name="Rectángulo 2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ítol de la diapositiva Subtítol de la diapositiva 25"/>
          <p:cNvSpPr/>
          <p:nvPr/>
        </p:nvSpPr>
        <p:spPr>
          <a:xfrm>
            <a:off x="2208600" y="1704960"/>
            <a:ext cx="20454840" cy="2161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Observadora i atenta als detalls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? Creus que ets una persona que sap guardar un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secret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, que actua de manera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ètica</a:t>
            </a:r>
            <a:r>
              <a:rPr lang="ca-ES" sz="3200" b="0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i que sap mantenir el control en situacions de tensió o estres? T’agrada fer</a:t>
            </a:r>
            <a:r>
              <a:rPr lang="ca-ES" sz="3200" b="1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esport </a:t>
            </a:r>
            <a:r>
              <a:rPr lang="ca-ES" sz="3200" b="0" strike="noStrike" spc="-1" dirty="0">
                <a:solidFill>
                  <a:srgbClr val="000000"/>
                </a:solidFill>
                <a:latin typeface="Franklin Gothic Book"/>
                <a:ea typeface="Franklin Gothic Demi"/>
              </a:rPr>
              <a:t>i 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mantenir-te en bon estat físic? T’agrada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ajudar</a:t>
            </a:r>
            <a:r>
              <a:rPr lang="ca-ES" sz="3200" b="0" strike="noStrike" spc="-1" dirty="0">
                <a:solidFill>
                  <a:srgbClr val="000000"/>
                </a:solidFill>
                <a:latin typeface="Franklin Gothic Book"/>
                <a:ea typeface="Franklin Gothic Demi"/>
              </a:rPr>
              <a:t> i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protegir</a:t>
            </a:r>
            <a:r>
              <a:rPr lang="ca-ES" sz="3200" b="0" strike="noStrike" spc="-1" dirty="0">
                <a:solidFill>
                  <a:srgbClr val="000000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a les persones?</a:t>
            </a:r>
            <a:endParaRPr lang="ca-ES" sz="3200" b="0" strike="noStrike" spc="-1" dirty="0">
              <a:solidFill>
                <a:schemeClr val="tx2">
                  <a:lumMod val="75000"/>
                </a:schemeClr>
              </a:solidFill>
              <a:latin typeface="Calibri"/>
            </a:endParaRPr>
          </a:p>
        </p:txBody>
      </p:sp>
      <p:pic>
        <p:nvPicPr>
          <p:cNvPr id="251" name="Imagen 36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252" name="Rectángulo 93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253" name="Rectángulo 94"/>
          <p:cNvSpPr/>
          <p:nvPr/>
        </p:nvSpPr>
        <p:spPr>
          <a:xfrm>
            <a:off x="6296760" y="6125760"/>
            <a:ext cx="5037480" cy="445140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Controlador/a d’accessos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Auxiliar de seguretat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Conserge o porter/a en edificis i comunitats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Vigilant de pàrquing o aparcament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Controlador/a d’accessos en espectacles i esdeveniments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4" name="Rectángulo 95"/>
          <p:cNvSpPr/>
          <p:nvPr/>
        </p:nvSpPr>
        <p:spPr>
          <a:xfrm>
            <a:off x="12440880" y="6153120"/>
            <a:ext cx="5044680" cy="422280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Vigilant de seguretat en empreses i institucions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Vigilant de Seguretat en transports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Vigilant de Seguretat en espectacles i esdeveniments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Escorta Privat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Vigilant de Seguretat en institucions públiques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5" name="Títol de la diapositiva Subtítol de la diapositiva 26"/>
          <p:cNvSpPr/>
          <p:nvPr/>
        </p:nvSpPr>
        <p:spPr>
          <a:xfrm>
            <a:off x="1023480" y="4378680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6" name="Títol de la diapositiva Subtítol de la diapositiva 27"/>
          <p:cNvSpPr/>
          <p:nvPr/>
        </p:nvSpPr>
        <p:spPr>
          <a:xfrm>
            <a:off x="-4122720" y="532440"/>
            <a:ext cx="2448216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                         Coneixes la família professional de Seguretat i Medi ambient?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Imagen 18"/>
          <p:cNvPicPr/>
          <p:nvPr/>
        </p:nvPicPr>
        <p:blipFill>
          <a:blip r:embed="rId2"/>
          <a:stretch/>
        </p:blipFill>
        <p:spPr>
          <a:xfrm rot="10419600">
            <a:off x="5942520" y="972756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258" name="Títol de la diapositiva Subtítol de la diapositiva"/>
          <p:cNvSpPr/>
          <p:nvPr/>
        </p:nvSpPr>
        <p:spPr>
          <a:xfrm>
            <a:off x="158040" y="236880"/>
            <a:ext cx="1828260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Seguretat i Medi Ambient: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9" name="Imagen 9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260" name="Rectángulo 10"/>
          <p:cNvSpPr/>
          <p:nvPr/>
        </p:nvSpPr>
        <p:spPr>
          <a:xfrm>
            <a:off x="8883720" y="3060000"/>
            <a:ext cx="5553720" cy="151308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 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Formació contínua: </a:t>
            </a: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Personal de contarol d’accés</a:t>
            </a:r>
            <a:r>
              <a:rPr lang="ca-ES" sz="24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4"/>
              </a:rPr>
              <a:t>(CEM Formació)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1" name="Rectángulo 12"/>
          <p:cNvSpPr/>
          <p:nvPr/>
        </p:nvSpPr>
        <p:spPr>
          <a:xfrm>
            <a:off x="17054280" y="6141420"/>
            <a:ext cx="5445000" cy="211284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Formació contínua: </a:t>
            </a:r>
            <a:r>
              <a:rPr lang="ca-ES" sz="2400" b="1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Aspirant a vigilant de</a:t>
            </a:r>
            <a:r>
              <a:rPr lang="ca-ES" sz="2400" b="0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 </a:t>
            </a:r>
            <a:r>
              <a:rPr lang="ca-ES" sz="2400" b="1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seguretat privada</a:t>
            </a:r>
            <a:r>
              <a:rPr lang="ca-ES" sz="2400" b="0" u="sng" strike="noStrike" spc="-1" dirty="0">
                <a:solidFill>
                  <a:srgbClr val="0000FF"/>
                </a:solidFill>
                <a:uFillTx/>
                <a:latin typeface="Calibri"/>
                <a:ea typeface="Helvetica Neue"/>
                <a:hlinkClick r:id="rId4"/>
              </a:rPr>
              <a:t>(CEM Formació)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5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2" name="Rectángulo 13"/>
          <p:cNvSpPr/>
          <p:nvPr/>
        </p:nvSpPr>
        <p:spPr>
          <a:xfrm>
            <a:off x="2402169" y="6131366"/>
            <a:ext cx="5546880" cy="1979948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>
              <a:lnSpc>
                <a:spcPct val="100000"/>
              </a:lnSpc>
            </a:pPr>
            <a:endParaRPr lang="ca-ES" sz="2400" b="1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MÓN LABORAL</a:t>
            </a:r>
            <a:endParaRPr lang="ca-ES" sz="2400" b="1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UNIVERSITAT</a:t>
            </a:r>
            <a:endParaRPr lang="ca-ES" sz="2400" b="1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MÀSTER PROFESSIONAL</a:t>
            </a:r>
            <a:endParaRPr lang="ca-ES" sz="2400" b="1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1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63" name="Imagen 15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264" name="Imagen 17"/>
          <p:cNvPicPr/>
          <p:nvPr/>
        </p:nvPicPr>
        <p:blipFill>
          <a:blip r:embed="rId2"/>
          <a:stretch/>
        </p:blipFill>
        <p:spPr>
          <a:xfrm rot="6240000">
            <a:off x="14641920" y="959220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265" name="Rectángulo 21"/>
          <p:cNvSpPr/>
          <p:nvPr/>
        </p:nvSpPr>
        <p:spPr>
          <a:xfrm>
            <a:off x="9054360" y="2340720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6" name="Rectángulo 16"/>
          <p:cNvSpPr/>
          <p:nvPr/>
        </p:nvSpPr>
        <p:spPr>
          <a:xfrm>
            <a:off x="17311680" y="5515560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7" name="Rectángulo 20"/>
          <p:cNvSpPr/>
          <p:nvPr/>
        </p:nvSpPr>
        <p:spPr>
          <a:xfrm>
            <a:off x="8879500" y="906838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8" name="Rectángulo 22"/>
          <p:cNvSpPr/>
          <p:nvPr/>
        </p:nvSpPr>
        <p:spPr>
          <a:xfrm>
            <a:off x="2402169" y="5537160"/>
            <a:ext cx="5503320" cy="4968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9" name="Rectángulo 2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270" name="Rectángulo 26"/>
          <p:cNvSpPr/>
          <p:nvPr/>
        </p:nvSpPr>
        <p:spPr>
          <a:xfrm>
            <a:off x="8845200" y="9870480"/>
            <a:ext cx="5553720" cy="168480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Rubí no compta amb oferta formativa en aquest àmbit, però pots consultar-la en aquest enllaç de (</a:t>
            </a:r>
            <a:r>
              <a:rPr lang="ca-ES" sz="2600" b="1" u="sng" strike="noStrike" spc="-1" dirty="0">
                <a:solidFill>
                  <a:srgbClr val="0000FF"/>
                </a:solidFill>
                <a:uFillTx/>
                <a:latin typeface="Calibri"/>
                <a:ea typeface="Helvetica Neue"/>
                <a:hlinkClick r:id="rId5"/>
              </a:rPr>
              <a:t>Tria educativa</a:t>
            </a:r>
            <a:r>
              <a:rPr lang="ca-ES" sz="2600" b="1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)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ítol de la diapositiva Subtítol de la diapositiva 22"/>
          <p:cNvSpPr/>
          <p:nvPr/>
        </p:nvSpPr>
        <p:spPr>
          <a:xfrm>
            <a:off x="2208600" y="1734120"/>
            <a:ext cx="20454840" cy="1488212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que pensa que treballar per al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benestar de la comunitat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és llaurar un futur millor per a tothom? Creus que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l’empatia i el compromís </a:t>
            </a:r>
            <a:r>
              <a:rPr lang="ca-ES" sz="320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amb les altres persones son eines poderoses per al </a:t>
            </a:r>
            <a:r>
              <a:rPr lang="ca-ES" sz="3200" strike="noStrike" spc="-1" dirty="0">
                <a:solidFill>
                  <a:srgbClr val="7E1128"/>
                </a:solidFill>
                <a:latin typeface="Franklin Gothic Book"/>
                <a:ea typeface="Franklin Gothic Demi"/>
              </a:rPr>
              <a:t>canvi social?</a:t>
            </a:r>
            <a:endParaRPr lang="ca-ES" sz="320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2" name="Imagen 10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273" name="Rectángulo 38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274" name="Rectángulo 39"/>
          <p:cNvSpPr/>
          <p:nvPr/>
        </p:nvSpPr>
        <p:spPr>
          <a:xfrm>
            <a:off x="9673980" y="5043819"/>
            <a:ext cx="5036040" cy="7704593"/>
          </a:xfrm>
          <a:prstGeom prst="rect">
            <a:avLst/>
          </a:prstGeom>
          <a:solidFill>
            <a:srgbClr val="B6D7A8"/>
          </a:solidFill>
          <a:ln w="25400">
            <a:solidFill>
              <a:srgbClr val="B6D7A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Assistent/a de persones en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situació de dependència en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institucions i/o domicilis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Governant/a o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subgovernant/a de persones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en situació de dependència en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institucions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Auxiliar responsable de planta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de residències de persones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Grans i persones amb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discapacitat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Auxiliar d'ajuda a domicili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Assistent/a d'atenció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domiciliària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Treballador/a familiar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Auxiliar d'educació especial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Assistent/a personal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 err="1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Teleoperador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/a de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teleassistència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75" name="Rectángulo 40"/>
          <p:cNvSpPr/>
          <p:nvPr/>
        </p:nvSpPr>
        <p:spPr>
          <a:xfrm>
            <a:off x="16076340" y="4404221"/>
            <a:ext cx="5036040" cy="7119817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342900" indent="-342900"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Educador/a infantil </a:t>
            </a:r>
            <a:endParaRPr lang="es-ES" sz="2400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pPr marL="342900" indent="-342900"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Educador/a en institucions i/o en programes específics de treball amb infants de 0 a 6 anys en situació de risc social.</a:t>
            </a:r>
            <a:endParaRPr lang="es-ES" sz="24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pPr marL="342900" indent="-342900"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Educador/a en programes o activitats d'oci i temps lliure infantil: ludoteques, cases de cultura, biblioteques, centres educatius, </a:t>
            </a:r>
            <a:r>
              <a:rPr lang="ca-ES" sz="2400" b="0" strike="noStrike" spc="-1" dirty="0" err="1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etc</a:t>
            </a:r>
            <a:endParaRPr lang="ca-ES" sz="2400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pPr marL="342900" indent="-342900"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Tècnic/a de programes de prevenció i inserció social</a:t>
            </a:r>
            <a:endParaRPr lang="es-ES" sz="2400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pPr marL="342900" indent="-342900"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Educador/a d'equipaments residencials de tipus diversos</a:t>
            </a:r>
            <a:endParaRPr lang="es-ES" sz="2400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pPr marL="342900" indent="-342900"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Treballador/a familiar, Auxiliar de tutela, </a:t>
            </a:r>
            <a:r>
              <a:rPr lang="ca-ES" sz="2400" spc="-1" dirty="0">
                <a:solidFill>
                  <a:srgbClr val="000000"/>
                </a:solidFill>
                <a:latin typeface="Franklin Gothic Book" panose="020B0503020102020204" pitchFamily="34" charset="0"/>
              </a:rPr>
              <a:t>Tècnic/a d'integració social, </a:t>
            </a:r>
            <a:endParaRPr lang="es-ES" sz="2400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 marL="342900" indent="-342900"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Franklin Gothic Book" panose="020B0503020102020204" pitchFamily="34" charset="0"/>
              </a:rPr>
              <a:t>Educador/a d'educació especial, </a:t>
            </a:r>
            <a:r>
              <a:rPr lang="ca-ES" sz="2400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Monitor/a de persones amb discapacitat,</a:t>
            </a:r>
          </a:p>
          <a:p>
            <a:pPr marL="342900" indent="-342900"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ca-ES" sz="2400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Tècnic/a de mobilitat Bàsica</a:t>
            </a:r>
            <a:endParaRPr lang="es-ES" sz="2400" b="0" strike="noStrike" spc="-1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77" name="Rectángulo 105"/>
          <p:cNvSpPr/>
          <p:nvPr/>
        </p:nvSpPr>
        <p:spPr>
          <a:xfrm>
            <a:off x="3183030" y="5043819"/>
            <a:ext cx="5036040" cy="6104154"/>
          </a:xfrm>
          <a:prstGeom prst="rect">
            <a:avLst/>
          </a:prstGeom>
          <a:solidFill>
            <a:srgbClr val="EDA543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Personal de neteja 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Peó especialista de neteja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Netejador/a de vidres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Expert/a en neteja d'immobles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Cuidador/a de minusvàlids físics,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psíquics i sensorials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Cuidador/a de persones 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dependents en institucions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  <a:p>
            <a:r>
              <a:rPr lang="es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• </a:t>
            </a:r>
            <a:r>
              <a:rPr lang="ca-ES" sz="2600" b="0" strike="noStrike" spc="-1" dirty="0" err="1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Gericultor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 panose="020B0503020102020204" pitchFamily="34" charset="0"/>
                <a:ea typeface="Aptos"/>
              </a:rPr>
              <a:t>/a</a:t>
            </a:r>
            <a:endParaRPr lang="es-ES" sz="2600" b="0" strike="noStrike" spc="-1" dirty="0">
              <a:solidFill>
                <a:srgbClr val="000000"/>
              </a:solidFill>
              <a:latin typeface="Franklin Gothic Book" panose="020B0503020102020204" pitchFamily="34" charset="0"/>
              <a:ea typeface="Aptos"/>
            </a:endParaRPr>
          </a:p>
        </p:txBody>
      </p:sp>
      <p:sp>
        <p:nvSpPr>
          <p:cNvPr id="278" name="Títol de la diapositiva Subtítol de la diapositiva 31"/>
          <p:cNvSpPr/>
          <p:nvPr/>
        </p:nvSpPr>
        <p:spPr>
          <a:xfrm>
            <a:off x="1400760" y="3471992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9" name="Títol de la diapositiva Subtítol de la diapositiva 32"/>
          <p:cNvSpPr/>
          <p:nvPr/>
        </p:nvSpPr>
        <p:spPr>
          <a:xfrm>
            <a:off x="-72720" y="507960"/>
            <a:ext cx="19690560" cy="7714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 Coneixes la família professional de Serveis Socioculturals i a la comunitat? </a:t>
            </a:r>
            <a:endParaRPr lang="ca-E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Imagen 6"/>
          <p:cNvPicPr/>
          <p:nvPr/>
        </p:nvPicPr>
        <p:blipFill>
          <a:blip r:embed="rId2"/>
          <a:stretch/>
        </p:blipFill>
        <p:spPr>
          <a:xfrm rot="10419600">
            <a:off x="5942520" y="972756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281" name="Títol de la diapositiva Subtítol de la diapositiva 20"/>
          <p:cNvSpPr/>
          <p:nvPr/>
        </p:nvSpPr>
        <p:spPr>
          <a:xfrm>
            <a:off x="158040" y="236880"/>
            <a:ext cx="1828260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Serveis socioculturals i a la comuniat: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82" name="Imagen 27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283" name="Rectángulo 72"/>
          <p:cNvSpPr/>
          <p:nvPr/>
        </p:nvSpPr>
        <p:spPr>
          <a:xfrm>
            <a:off x="8883720" y="3028320"/>
            <a:ext cx="5553720" cy="114732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FO/CP N1 Neteja de superfícies i mobiliari en edificis i locals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400" b="0" u="sng" strike="noStrike" spc="-1">
                <a:solidFill>
                  <a:srgbClr val="0000FF"/>
                </a:solidFill>
                <a:uFillTx/>
                <a:latin typeface="Franck"/>
                <a:ea typeface="Calibri"/>
                <a:hlinkClick r:id="rId4"/>
              </a:rPr>
              <a:t>Rubí Forma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Rectángulo 73"/>
          <p:cNvSpPr/>
          <p:nvPr/>
        </p:nvSpPr>
        <p:spPr>
          <a:xfrm>
            <a:off x="16988760" y="5784085"/>
            <a:ext cx="5445000" cy="3057166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CFGM Atenció a persones en situació de dependència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 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5"/>
              </a:rPr>
              <a:t>Institut La Serreta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FO/CP N2 Atenció sociosanitària a persones dependents en institucions socials 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6"/>
              </a:rPr>
              <a:t>Rubí Forma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5" name="Rectángulo 74"/>
          <p:cNvSpPr/>
          <p:nvPr/>
        </p:nvSpPr>
        <p:spPr>
          <a:xfrm>
            <a:off x="2126160" y="5764750"/>
            <a:ext cx="5546880" cy="2226170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>
              <a:lnSpc>
                <a:spcPct val="100000"/>
              </a:lnSpc>
            </a:pP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800" b="1" spc="-1" dirty="0">
                <a:solidFill>
                  <a:srgbClr val="000000"/>
                </a:solidFill>
                <a:latin typeface="Franklin Gothic Book"/>
              </a:rPr>
              <a:t>MÓN LABORAL</a:t>
            </a: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800" b="1" spc="-1" dirty="0">
                <a:solidFill>
                  <a:srgbClr val="000000"/>
                </a:solidFill>
                <a:latin typeface="Franklin Gothic Book"/>
              </a:rPr>
              <a:t>UNIVERSITAT</a:t>
            </a: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800" b="1" spc="-1" dirty="0">
                <a:solidFill>
                  <a:srgbClr val="000000"/>
                </a:solidFill>
                <a:latin typeface="Franklin Gothic Book"/>
              </a:rPr>
              <a:t>MÀSTER PROFESSIONAL</a:t>
            </a: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1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86" name="Imagen 28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287" name="Imagen 29"/>
          <p:cNvPicPr/>
          <p:nvPr/>
        </p:nvPicPr>
        <p:blipFill>
          <a:blip r:embed="rId2"/>
          <a:stretch/>
        </p:blipFill>
        <p:spPr>
          <a:xfrm rot="6240000">
            <a:off x="14641920" y="959220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288" name="Rectángulo 75"/>
          <p:cNvSpPr/>
          <p:nvPr/>
        </p:nvSpPr>
        <p:spPr>
          <a:xfrm>
            <a:off x="9054360" y="2340720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9" name="Rectángulo 76"/>
          <p:cNvSpPr/>
          <p:nvPr/>
        </p:nvSpPr>
        <p:spPr>
          <a:xfrm>
            <a:off x="16914996" y="5074380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0" name="Rectángulo 77"/>
          <p:cNvSpPr/>
          <p:nvPr/>
        </p:nvSpPr>
        <p:spPr>
          <a:xfrm>
            <a:off x="9000000" y="772092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1" name="Rectángulo 78"/>
          <p:cNvSpPr/>
          <p:nvPr/>
        </p:nvSpPr>
        <p:spPr>
          <a:xfrm>
            <a:off x="2147940" y="5095980"/>
            <a:ext cx="5503320" cy="4968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2" name="Rectángulo 79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293" name="Rectángulo 80"/>
          <p:cNvSpPr/>
          <p:nvPr/>
        </p:nvSpPr>
        <p:spPr>
          <a:xfrm>
            <a:off x="8999280" y="8704800"/>
            <a:ext cx="5553720" cy="397008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CFGS Educació Infantil</a:t>
            </a: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 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>
                <a:solidFill>
                  <a:srgbClr val="0000FF"/>
                </a:solidFill>
                <a:uFillTx/>
                <a:latin typeface="Franklin"/>
                <a:ea typeface="Calibri"/>
                <a:hlinkClick r:id="rId7"/>
              </a:rPr>
              <a:t>Col·legi Regina Carmeli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CFGS Educació Infantil </a:t>
            </a: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 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8"/>
              </a:rPr>
              <a:t>Institut La Serreta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CFGS Integració Social</a:t>
            </a: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 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9"/>
              </a:rPr>
              <a:t>Institut La Serreta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ítol de la diapositiva Subtítol de la diapositiva"/>
          <p:cNvSpPr/>
          <p:nvPr/>
        </p:nvSpPr>
        <p:spPr>
          <a:xfrm>
            <a:off x="2208600" y="1734120"/>
            <a:ext cx="20454840" cy="20037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32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</a:t>
            </a:r>
            <a:r>
              <a:rPr lang="ca-ES" sz="3200" b="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a qui li agrada el món de </a:t>
            </a:r>
            <a:r>
              <a:rPr lang="ca-ES" sz="3200" b="0" strike="noStrike" spc="-1" dirty="0">
                <a:solidFill>
                  <a:schemeClr val="accent5">
                    <a:lumMod val="50000"/>
                  </a:schemeClr>
                </a:solidFill>
                <a:latin typeface="Franklin Gothic Book"/>
                <a:ea typeface="Franklin Gothic Demi"/>
              </a:rPr>
              <a:t>l’</a:t>
            </a:r>
            <a:r>
              <a:rPr lang="ca-ES" sz="3200" b="1" strike="noStrike" spc="-1" dirty="0">
                <a:solidFill>
                  <a:schemeClr val="accent5">
                    <a:lumMod val="50000"/>
                  </a:schemeClr>
                </a:solidFill>
                <a:latin typeface="Franklin Gothic Book"/>
                <a:ea typeface="Franklin Gothic Demi"/>
              </a:rPr>
              <a:t>automoció</a:t>
            </a:r>
            <a:r>
              <a:rPr lang="ca-ES" sz="3200" b="0" strike="noStrike" spc="-1" dirty="0">
                <a:solidFill>
                  <a:schemeClr val="tx2">
                    <a:lumMod val="50000"/>
                  </a:schemeClr>
                </a:solidFill>
                <a:latin typeface="Franklin Gothic Book"/>
                <a:ea typeface="Franklin Gothic Demi"/>
              </a:rPr>
              <a:t>? 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Vols que les teves habilitats i coneixements mantinguin la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seguretat</a:t>
            </a:r>
            <a:r>
              <a:rPr lang="ca-ES" sz="3200" b="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i el </a:t>
            </a:r>
            <a:r>
              <a:rPr lang="ca-ES" sz="3200" b="1" strike="noStrike" spc="-1" dirty="0">
                <a:solidFill>
                  <a:srgbClr val="99050C"/>
                </a:solidFill>
                <a:latin typeface="Franklin Gothic Book"/>
                <a:ea typeface="Franklin Gothic Demi"/>
              </a:rPr>
              <a:t>bon funcionament</a:t>
            </a:r>
            <a:r>
              <a:rPr lang="ca-ES" sz="3200" b="0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 </a:t>
            </a:r>
            <a:r>
              <a:rPr lang="ca-ES" sz="3200" b="0" strike="noStrike" spc="-1" dirty="0">
                <a:solidFill>
                  <a:schemeClr val="tx2">
                    <a:lumMod val="75000"/>
                  </a:schemeClr>
                </a:solidFill>
                <a:latin typeface="Franklin Gothic Book"/>
                <a:ea typeface="Franklin Gothic Demi"/>
              </a:rPr>
              <a:t>del vehicle en cada Km recorregut i assegurin viatges segurs i experiències inoblidables? </a:t>
            </a:r>
            <a:endParaRPr lang="ca-ES" sz="3200" b="0" strike="noStrike" spc="-1" dirty="0">
              <a:solidFill>
                <a:schemeClr val="tx2">
                  <a:lumMod val="75000"/>
                </a:schemeClr>
              </a:solidFill>
              <a:latin typeface="Calibri"/>
            </a:endParaRPr>
          </a:p>
        </p:txBody>
      </p:sp>
      <p:pic>
        <p:nvPicPr>
          <p:cNvPr id="295" name="Imagen 9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296" name="Rectángulo 2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297" name="Rectángulo 23"/>
          <p:cNvSpPr/>
          <p:nvPr/>
        </p:nvSpPr>
        <p:spPr>
          <a:xfrm>
            <a:off x="2748960" y="5982480"/>
            <a:ext cx="8761680" cy="6040800"/>
          </a:xfrm>
          <a:prstGeom prst="rect">
            <a:avLst/>
          </a:prstGeom>
          <a:solidFill>
            <a:srgbClr val="B6D7A8"/>
          </a:solidFill>
          <a:ln w="25400">
            <a:solidFill>
              <a:srgbClr val="B6D7A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  <a:tabLst>
                <a:tab pos="45720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Reparador o reparadora de sistemes pneumàtics i hidràulics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 Reparador o reparadora de sistemes de transmissió i frens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 Reparador o reparadora de sistemes de direcció i suspensió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 Operari o operària d'ITV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 Instal·lador o instal·ladora d'accessoris a vehicles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 Operari o operària d'empreses dedicades a la fabricació de recanvis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 Electromecànic </a:t>
            </a:r>
            <a:r>
              <a:rPr lang="ca-ES" sz="2600" b="0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Electromecànic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de motocicletes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 Venedor o venedora, distribuïdor o distribuïdora de recanvis i d'equips de diagnosi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tabLst>
                <a:tab pos="45720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8" name="Rectángulo 24"/>
          <p:cNvSpPr/>
          <p:nvPr/>
        </p:nvSpPr>
        <p:spPr>
          <a:xfrm>
            <a:off x="12789360" y="5963400"/>
            <a:ext cx="8163000" cy="326880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  <a:tabLst>
                <a:tab pos="45720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Tècnic receptor i reparador de vehicles o tècnica receptora i reparadora de vehicles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Mecànic o mecànica de vehicles industrials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Encarregat o encarregada de taller o de seccions de vehicles industrials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2286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5720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Taxador o taxadora de vehicles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tabLst>
                <a:tab pos="45720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9" name="Títol de la diapositiva Subtítol de la diapositiva"/>
          <p:cNvSpPr/>
          <p:nvPr/>
        </p:nvSpPr>
        <p:spPr>
          <a:xfrm>
            <a:off x="1023480" y="4378680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0" name="Títol de la diapositiva Subtítol de la diapositiva"/>
          <p:cNvSpPr/>
          <p:nvPr/>
        </p:nvSpPr>
        <p:spPr>
          <a:xfrm>
            <a:off x="440640" y="532080"/>
            <a:ext cx="2364084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Coneixes la família professional de Transport i manteniment de vehicles?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Imagen 18"/>
          <p:cNvPicPr/>
          <p:nvPr/>
        </p:nvPicPr>
        <p:blipFill>
          <a:blip r:embed="rId2"/>
          <a:stretch/>
        </p:blipFill>
        <p:spPr>
          <a:xfrm rot="10419600">
            <a:off x="5942520" y="972756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302" name="Títol de la diapositiva Subtítol de la diapositiva"/>
          <p:cNvSpPr/>
          <p:nvPr/>
        </p:nvSpPr>
        <p:spPr>
          <a:xfrm>
            <a:off x="398160" y="270360"/>
            <a:ext cx="1828260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Transport i manteniment de vehicles: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03" name="Imagen 9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304" name="Rectángulo 10"/>
          <p:cNvSpPr/>
          <p:nvPr/>
        </p:nvSpPr>
        <p:spPr>
          <a:xfrm>
            <a:off x="8884440" y="3024360"/>
            <a:ext cx="5553720" cy="2000548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tabLst>
                <a:tab pos="0" algn="l"/>
              </a:tabLst>
            </a:pP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Rubí no compta amb oferta formativa en aquest àmbit, però pots consultar-la en aquest enllaç de (</a:t>
            </a:r>
            <a:r>
              <a:rPr lang="ca-ES" sz="2600" b="1" u="sng" spc="-1" dirty="0">
                <a:solidFill>
                  <a:srgbClr val="0000FF"/>
                </a:solidFill>
                <a:latin typeface="Calibri"/>
                <a:hlinkClick r:id="rId4"/>
              </a:rPr>
              <a:t>Tria educativa</a:t>
            </a: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)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5" name="Rectángulo 12"/>
          <p:cNvSpPr/>
          <p:nvPr/>
        </p:nvSpPr>
        <p:spPr>
          <a:xfrm>
            <a:off x="14982120" y="6603480"/>
            <a:ext cx="5445000" cy="244800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30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CFGM Electromecànica de vehicles automòbils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30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5"/>
              </a:rPr>
              <a:t>Institut J.V. Foix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5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6" name="Rectángulo 13"/>
          <p:cNvSpPr/>
          <p:nvPr/>
        </p:nvSpPr>
        <p:spPr>
          <a:xfrm>
            <a:off x="2742480" y="6603480"/>
            <a:ext cx="5546880" cy="2226170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>
              <a:lnSpc>
                <a:spcPct val="100000"/>
              </a:lnSpc>
            </a:pP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800" b="1" spc="-1" dirty="0">
                <a:solidFill>
                  <a:srgbClr val="000000"/>
                </a:solidFill>
                <a:latin typeface="Franklin Gothic Book"/>
              </a:rPr>
              <a:t>MÓN LABORAL</a:t>
            </a: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800" b="1" spc="-1" dirty="0">
                <a:solidFill>
                  <a:srgbClr val="000000"/>
                </a:solidFill>
                <a:latin typeface="Franklin Gothic Book"/>
              </a:rPr>
              <a:t>UNIVERSITAT</a:t>
            </a: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800" b="1" spc="-1" dirty="0">
                <a:solidFill>
                  <a:srgbClr val="000000"/>
                </a:solidFill>
                <a:latin typeface="Franklin Gothic Book"/>
              </a:rPr>
              <a:t>MÀSTER PROFESSIONAL</a:t>
            </a: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7" name="Rectángulo 14"/>
          <p:cNvSpPr/>
          <p:nvPr/>
        </p:nvSpPr>
        <p:spPr>
          <a:xfrm>
            <a:off x="8884440" y="9843120"/>
            <a:ext cx="5553720" cy="232524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30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CFGS Automoció superior. FP dual.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30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5"/>
              </a:rPr>
              <a:t>Institut J. V. Foix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08" name="Imagen 15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309" name="Imagen 17"/>
          <p:cNvPicPr/>
          <p:nvPr/>
        </p:nvPicPr>
        <p:blipFill>
          <a:blip r:embed="rId2"/>
          <a:stretch/>
        </p:blipFill>
        <p:spPr>
          <a:xfrm rot="6240000">
            <a:off x="15065640" y="988848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310" name="Rectángulo 21"/>
          <p:cNvSpPr/>
          <p:nvPr/>
        </p:nvSpPr>
        <p:spPr>
          <a:xfrm>
            <a:off x="9054360" y="2340720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1" name="Rectángulo 16"/>
          <p:cNvSpPr/>
          <p:nvPr/>
        </p:nvSpPr>
        <p:spPr>
          <a:xfrm>
            <a:off x="14990040" y="5836320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2" name="Rectángulo 20"/>
          <p:cNvSpPr/>
          <p:nvPr/>
        </p:nvSpPr>
        <p:spPr>
          <a:xfrm>
            <a:off x="8891280" y="864864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3" name="Rectángulo 22"/>
          <p:cNvSpPr/>
          <p:nvPr/>
        </p:nvSpPr>
        <p:spPr>
          <a:xfrm>
            <a:off x="2786040" y="5836320"/>
            <a:ext cx="5503320" cy="4968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4" name="Rectángulo 2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ítol de la diapositiva Subtítol de la diapositiva 2"/>
          <p:cNvSpPr/>
          <p:nvPr/>
        </p:nvSpPr>
        <p:spPr>
          <a:xfrm>
            <a:off x="2208600" y="1734120"/>
            <a:ext cx="2045196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 a qui li agrada el disseny i l’art? Ets creatiu/va?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17" name="Imagen 5"/>
          <p:cNvPicPr/>
          <p:nvPr/>
        </p:nvPicPr>
        <p:blipFill>
          <a:blip r:embed="rId2"/>
          <a:stretch/>
        </p:blipFill>
        <p:spPr>
          <a:xfrm>
            <a:off x="17485560" y="12028320"/>
            <a:ext cx="2469960" cy="1327320"/>
          </a:xfrm>
          <a:prstGeom prst="rect">
            <a:avLst/>
          </a:prstGeom>
          <a:ln w="0">
            <a:noFill/>
          </a:ln>
        </p:spPr>
      </p:pic>
      <p:sp>
        <p:nvSpPr>
          <p:cNvPr id="318" name="Rectángulo 27"/>
          <p:cNvSpPr/>
          <p:nvPr/>
        </p:nvSpPr>
        <p:spPr>
          <a:xfrm>
            <a:off x="9159480" y="4163040"/>
            <a:ext cx="5033160" cy="307332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320" name="Rectángulo 30"/>
          <p:cNvSpPr/>
          <p:nvPr/>
        </p:nvSpPr>
        <p:spPr>
          <a:xfrm>
            <a:off x="13004353" y="4081524"/>
            <a:ext cx="5033160" cy="6057988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Propietari/a taller de serigrafia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Tècnic/a en producció de serigrafia industrial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Dissenyador/a d’estampació tèxtil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Tècnic/a en disseny gràfic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Tècnic/a en aplicacions per a mòbil i pàgines web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Tècnic/a en vídeo jocs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tabLst>
                <a:tab pos="0" algn="l"/>
              </a:tabLst>
            </a:pP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1" name="Títol de la diapositiva Subtítol de la diapositiva 29"/>
          <p:cNvSpPr/>
          <p:nvPr/>
        </p:nvSpPr>
        <p:spPr>
          <a:xfrm>
            <a:off x="881280" y="2876602"/>
            <a:ext cx="2158956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2" name="Títol de la diapositiva Subtítol de la diapositiva 30"/>
          <p:cNvSpPr/>
          <p:nvPr/>
        </p:nvSpPr>
        <p:spPr>
          <a:xfrm>
            <a:off x="221760" y="532440"/>
            <a:ext cx="1578744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Coneixes la família professional d’Arts plàstiques i disseny ?</a:t>
            </a: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4" name="Rectángulo 96"/>
          <p:cNvSpPr/>
          <p:nvPr/>
        </p:nvSpPr>
        <p:spPr>
          <a:xfrm>
            <a:off x="5598900" y="3807279"/>
            <a:ext cx="5033160" cy="8966476"/>
          </a:xfrm>
          <a:prstGeom prst="rect">
            <a:avLst/>
          </a:prstGeom>
          <a:solidFill>
            <a:srgbClr val="B6D7A8"/>
          </a:solidFill>
          <a:ln w="25400">
            <a:solidFill>
              <a:srgbClr val="B6D7A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Dissenyador/a de productes audiovisuals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Editor/a de vídeo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Tècnic/a en postproducció audiovisual, efectes especials i vídeo </a:t>
            </a:r>
            <a:r>
              <a:rPr lang="ca-ES" sz="3000" b="0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mappings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3000" spc="-1" dirty="0">
                <a:solidFill>
                  <a:srgbClr val="000000"/>
                </a:solidFill>
                <a:latin typeface="Franklin Gothic Book"/>
              </a:rPr>
              <a:t>Dissenyador/a gràfic o assistent de direcció d’art</a:t>
            </a:r>
            <a:endParaRPr lang="ca-ES" sz="3000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spc="-1" dirty="0" err="1">
                <a:solidFill>
                  <a:srgbClr val="000000"/>
                </a:solidFill>
                <a:latin typeface="Franklin Gothic Book"/>
              </a:rPr>
              <a:t>Col.laborador</a:t>
            </a:r>
            <a:r>
              <a:rPr lang="ca-ES" sz="3000" spc="-1" dirty="0">
                <a:solidFill>
                  <a:srgbClr val="000000"/>
                </a:solidFill>
                <a:latin typeface="Franklin Gothic Book"/>
              </a:rPr>
              <a:t>/a en agències de publicitat i/o departament de màrqueting</a:t>
            </a:r>
            <a:endParaRPr lang="ca-ES" sz="3000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3000" spc="-1" dirty="0">
                <a:solidFill>
                  <a:srgbClr val="000000"/>
                </a:solidFill>
                <a:latin typeface="Franklin Gothic Book"/>
              </a:rPr>
              <a:t>Dissenyador/a d’interiors per compte propi o </a:t>
            </a:r>
            <a:r>
              <a:rPr lang="ca-ES" sz="3000" spc="-1" dirty="0" err="1">
                <a:solidFill>
                  <a:srgbClr val="000000"/>
                </a:solidFill>
                <a:latin typeface="Franklin Gothic Book"/>
              </a:rPr>
              <a:t>col.laborador</a:t>
            </a:r>
            <a:r>
              <a:rPr lang="ca-ES" sz="3000" spc="-1" dirty="0">
                <a:solidFill>
                  <a:srgbClr val="000000"/>
                </a:solidFill>
                <a:latin typeface="Franklin Gothic Book"/>
              </a:rPr>
              <a:t> en equips de disseny</a:t>
            </a:r>
            <a:endParaRPr lang="ca-ES" sz="3000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spc="-1" dirty="0">
                <a:solidFill>
                  <a:srgbClr val="000000"/>
                </a:solidFill>
                <a:latin typeface="Franklin Gothic Book"/>
              </a:rPr>
              <a:t>Dissenyador/a de mobiliari i decoració d’interiors</a:t>
            </a:r>
            <a:endParaRPr lang="ca-ES" sz="3000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" name="Imagen 7"/>
          <p:cNvPicPr/>
          <p:nvPr/>
        </p:nvPicPr>
        <p:blipFill>
          <a:blip r:embed="rId2"/>
          <a:stretch/>
        </p:blipFill>
        <p:spPr>
          <a:xfrm rot="10419600">
            <a:off x="5349600" y="7542000"/>
            <a:ext cx="2255040" cy="1792440"/>
          </a:xfrm>
          <a:prstGeom prst="rect">
            <a:avLst/>
          </a:prstGeom>
          <a:ln w="0">
            <a:noFill/>
          </a:ln>
        </p:spPr>
      </p:pic>
      <p:sp>
        <p:nvSpPr>
          <p:cNvPr id="326" name="Títol de la diapositiva Subtítol de la diapositiva 24"/>
          <p:cNvSpPr/>
          <p:nvPr/>
        </p:nvSpPr>
        <p:spPr>
          <a:xfrm>
            <a:off x="0" y="294480"/>
            <a:ext cx="1863936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 Ensenyaments artístics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  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27" name="Imagen 42"/>
          <p:cNvPicPr/>
          <p:nvPr/>
        </p:nvPicPr>
        <p:blipFill>
          <a:blip r:embed="rId3"/>
          <a:stretch/>
        </p:blipFill>
        <p:spPr>
          <a:xfrm>
            <a:off x="17485560" y="12028320"/>
            <a:ext cx="2469960" cy="1327320"/>
          </a:xfrm>
          <a:prstGeom prst="rect">
            <a:avLst/>
          </a:prstGeom>
          <a:ln w="0">
            <a:noFill/>
          </a:ln>
        </p:spPr>
      </p:pic>
      <p:sp>
        <p:nvSpPr>
          <p:cNvPr id="328" name="Rectángulo 28"/>
          <p:cNvSpPr/>
          <p:nvPr/>
        </p:nvSpPr>
        <p:spPr>
          <a:xfrm>
            <a:off x="8883360" y="3024360"/>
            <a:ext cx="5550840" cy="2000548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tabLst>
                <a:tab pos="0" algn="l"/>
              </a:tabLst>
            </a:pP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Rubí no compta amb oferta formativa en aquest àmbit, però pots consultar-la en aquest enllaç de (</a:t>
            </a:r>
            <a:r>
              <a:rPr lang="ca-ES" sz="2600" b="1" u="sng" spc="-1" dirty="0">
                <a:solidFill>
                  <a:srgbClr val="0000FF"/>
                </a:solidFill>
                <a:latin typeface="Calibri"/>
                <a:hlinkClick r:id="rId4"/>
              </a:rPr>
              <a:t>Tria educativa</a:t>
            </a: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)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9" name="Rectángulo 110"/>
          <p:cNvSpPr/>
          <p:nvPr/>
        </p:nvSpPr>
        <p:spPr>
          <a:xfrm>
            <a:off x="17137260" y="5351286"/>
            <a:ext cx="5636520" cy="559872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CFGM Serigrafia artística 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 dirty="0" err="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5"/>
              </a:rPr>
              <a:t>edRa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CFGM Assistència al producte gràfic interactiu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 dirty="0" err="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5"/>
              </a:rPr>
              <a:t>edRa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Batxicicle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Itinerari 3 x 2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(batxillerat artístic + CFGM Assistència al producte gràfic interactiu) DOBLE TITULACIÓ EN </a:t>
            </a:r>
            <a:r>
              <a:rPr lang="ca-ES" sz="2400" b="0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EN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3 CURSOS 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 dirty="0" err="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5"/>
              </a:rPr>
              <a:t>edRa</a:t>
            </a:r>
            <a:r>
              <a:rPr lang="ca-ES" sz="2400" b="0" u="sng" strike="noStrike" spc="-1" dirty="0">
                <a:solidFill>
                  <a:srgbClr val="351C75"/>
                </a:solidFill>
                <a:uFillTx/>
                <a:latin typeface="Franklin Gothic Book"/>
                <a:ea typeface="Helvetica Neue"/>
              </a:rPr>
              <a:t>  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6"/>
              </a:rPr>
              <a:t>INS La Serreta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endParaRPr lang="ca-ES" sz="115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1" name="Rectángulo 112"/>
          <p:cNvSpPr/>
          <p:nvPr/>
        </p:nvSpPr>
        <p:spPr>
          <a:xfrm>
            <a:off x="8011260" y="8260076"/>
            <a:ext cx="6801120" cy="418464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CFGS Projectes i direcció d’obres de decoració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CFGS Gràfica audiovisual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CFGS Gràfica publicitària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CFGS 3 x 2: CFGS Gràfica audiovisual +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CFGS Gràfica publicitària</a:t>
            </a:r>
            <a:r>
              <a:rPr lang="ca-ES" sz="2600" b="1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 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a-ES" sz="2600" b="0" u="sng" strike="noStrike" spc="-1" dirty="0" err="1">
                <a:solidFill>
                  <a:srgbClr val="0000FF"/>
                </a:solidFill>
                <a:uFillTx/>
                <a:latin typeface="Calibri"/>
                <a:ea typeface="Helvetica Neue"/>
                <a:hlinkClick r:id="rId5"/>
              </a:rPr>
              <a:t>edRa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32" name="Imagen 43"/>
          <p:cNvPicPr/>
          <p:nvPr/>
        </p:nvPicPr>
        <p:blipFill>
          <a:blip r:embed="rId2"/>
          <a:stretch/>
        </p:blipFill>
        <p:spPr>
          <a:xfrm>
            <a:off x="14940000" y="2880000"/>
            <a:ext cx="2255040" cy="1792440"/>
          </a:xfrm>
          <a:prstGeom prst="rect">
            <a:avLst/>
          </a:prstGeom>
          <a:ln w="0">
            <a:noFill/>
          </a:ln>
        </p:spPr>
      </p:pic>
      <p:pic>
        <p:nvPicPr>
          <p:cNvPr id="333" name="Imagen 44"/>
          <p:cNvPicPr/>
          <p:nvPr/>
        </p:nvPicPr>
        <p:blipFill>
          <a:blip r:embed="rId2"/>
          <a:stretch/>
        </p:blipFill>
        <p:spPr>
          <a:xfrm rot="6240000">
            <a:off x="14724000" y="7585920"/>
            <a:ext cx="2255040" cy="1792440"/>
          </a:xfrm>
          <a:prstGeom prst="rect">
            <a:avLst/>
          </a:prstGeom>
          <a:ln w="0">
            <a:noFill/>
          </a:ln>
        </p:spPr>
      </p:pic>
      <p:sp>
        <p:nvSpPr>
          <p:cNvPr id="334" name="Rectángulo 113"/>
          <p:cNvSpPr/>
          <p:nvPr/>
        </p:nvSpPr>
        <p:spPr>
          <a:xfrm>
            <a:off x="9054180" y="2394720"/>
            <a:ext cx="521136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5" name="Rectángulo 114"/>
          <p:cNvSpPr/>
          <p:nvPr/>
        </p:nvSpPr>
        <p:spPr>
          <a:xfrm>
            <a:off x="16727686" y="4644749"/>
            <a:ext cx="518472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BCCA6"/>
                </a:solidFill>
                <a:latin typeface="Franklin Gothic Book"/>
                <a:ea typeface="Helvetica Neue"/>
              </a:rPr>
              <a:t>        Amb l’ESO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6" name="Rectángulo 115"/>
          <p:cNvSpPr/>
          <p:nvPr/>
        </p:nvSpPr>
        <p:spPr>
          <a:xfrm>
            <a:off x="8650440" y="7676640"/>
            <a:ext cx="552276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7" name="Rectángulo 116"/>
          <p:cNvSpPr/>
          <p:nvPr/>
        </p:nvSpPr>
        <p:spPr>
          <a:xfrm>
            <a:off x="1815523" y="4591212"/>
            <a:ext cx="5500440" cy="594954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8" name="Rectángulo 117"/>
          <p:cNvSpPr/>
          <p:nvPr/>
        </p:nvSpPr>
        <p:spPr>
          <a:xfrm>
            <a:off x="8895240" y="4603320"/>
            <a:ext cx="5033160" cy="307332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339" name="Rectángulo 338"/>
          <p:cNvSpPr/>
          <p:nvPr/>
        </p:nvSpPr>
        <p:spPr>
          <a:xfrm>
            <a:off x="112320" y="91800"/>
            <a:ext cx="62424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ca-ES" sz="1800" b="0" strike="noStrike" spc="-1">
              <a:solidFill>
                <a:srgbClr val="000000"/>
              </a:solidFill>
              <a:latin typeface="Calibri"/>
              <a:ea typeface="Helvetica Neue"/>
            </a:endParaRPr>
          </a:p>
        </p:txBody>
      </p:sp>
      <p:sp>
        <p:nvSpPr>
          <p:cNvPr id="17" name="Rectángulo 13">
            <a:extLst>
              <a:ext uri="{FF2B5EF4-FFF2-40B4-BE49-F238E27FC236}">
                <a16:creationId xmlns:a16="http://schemas.microsoft.com/office/drawing/2014/main" id="{38A93226-5BC5-4DE1-9978-D7A0EE0BB671}"/>
              </a:ext>
            </a:extLst>
          </p:cNvPr>
          <p:cNvSpPr/>
          <p:nvPr/>
        </p:nvSpPr>
        <p:spPr>
          <a:xfrm>
            <a:off x="1815523" y="5435710"/>
            <a:ext cx="5546880" cy="2226170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>
              <a:lnSpc>
                <a:spcPct val="100000"/>
              </a:lnSpc>
            </a:pP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800" b="1" spc="-1" dirty="0">
                <a:solidFill>
                  <a:srgbClr val="000000"/>
                </a:solidFill>
                <a:latin typeface="Franklin Gothic Book"/>
              </a:rPr>
              <a:t>MÓN LABORAL</a:t>
            </a: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800" b="1" spc="-1" dirty="0">
                <a:solidFill>
                  <a:srgbClr val="000000"/>
                </a:solidFill>
                <a:latin typeface="Franklin Gothic Book"/>
              </a:rPr>
              <a:t>UNIVERSITAT</a:t>
            </a: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a-ES" sz="2800" b="1" spc="-1" dirty="0">
                <a:solidFill>
                  <a:srgbClr val="000000"/>
                </a:solidFill>
                <a:latin typeface="Franklin Gothic Book"/>
              </a:rPr>
              <a:t>MÀSTER PROFESSIONAL</a:t>
            </a:r>
            <a:endParaRPr lang="ca-ES" sz="2800" b="1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1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n 18"/>
          <p:cNvPicPr/>
          <p:nvPr/>
        </p:nvPicPr>
        <p:blipFill>
          <a:blip r:embed="rId2"/>
          <a:stretch/>
        </p:blipFill>
        <p:spPr>
          <a:xfrm rot="10419600">
            <a:off x="5942520" y="972756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33" name="Títol de la diapositiva Subtítol de la diapositiva"/>
          <p:cNvSpPr/>
          <p:nvPr/>
        </p:nvSpPr>
        <p:spPr>
          <a:xfrm>
            <a:off x="-437400" y="294480"/>
            <a:ext cx="1881756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   Administració i Gestió: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   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" name="Imagen 9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35" name="Rectángulo 10"/>
          <p:cNvSpPr/>
          <p:nvPr/>
        </p:nvSpPr>
        <p:spPr>
          <a:xfrm>
            <a:off x="8814012" y="2880720"/>
            <a:ext cx="5553720" cy="452088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CP 1 : </a:t>
            </a:r>
            <a:r>
              <a:rPr lang="ca-ES" sz="26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Operacions auxiliars de serveis administratius i generals.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(</a:t>
            </a:r>
            <a:r>
              <a:rPr lang="ca-ES" sz="26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4"/>
              </a:rPr>
              <a:t>Escola Balmes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, </a:t>
            </a:r>
            <a:r>
              <a:rPr lang="ca-ES" sz="26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5"/>
              </a:rPr>
              <a:t>RubiForma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)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CP 1: </a:t>
            </a:r>
            <a:r>
              <a:rPr lang="ca-ES" sz="26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Operacions d’enregistrament i tractament de dades i documents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.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(</a:t>
            </a:r>
            <a:r>
              <a:rPr lang="ca-ES" sz="26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4"/>
              </a:rPr>
              <a:t>Escola Balmes</a:t>
            </a: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)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CFGB Serveis administratius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(</a:t>
            </a:r>
            <a:r>
              <a:rPr lang="ca-ES" sz="26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6"/>
              </a:rPr>
              <a:t>Institut l’Estatut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) 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Rectángulo 12"/>
          <p:cNvSpPr/>
          <p:nvPr/>
        </p:nvSpPr>
        <p:spPr>
          <a:xfrm>
            <a:off x="14982120" y="6603480"/>
            <a:ext cx="5445000" cy="2318503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CP 2: </a:t>
            </a: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Activitats de gestió administrativa 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(</a:t>
            </a:r>
            <a:r>
              <a:rPr lang="ca-ES" sz="24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7"/>
              </a:rPr>
              <a:t>CEM Formació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, </a:t>
            </a:r>
            <a:r>
              <a:rPr lang="ca-ES" sz="2400" b="0" u="sng" strike="noStrike" spc="-1" dirty="0" err="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5"/>
              </a:rPr>
              <a:t>RubíForma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)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CFGM Gestió administrativa 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6"/>
              </a:rPr>
              <a:t>(Institut L’Estatut</a:t>
            </a: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)</a:t>
            </a: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Rectángulo 13"/>
          <p:cNvSpPr/>
          <p:nvPr/>
        </p:nvSpPr>
        <p:spPr>
          <a:xfrm>
            <a:off x="2706480" y="7030980"/>
            <a:ext cx="5546880" cy="1302840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MÓN LABORAL</a:t>
            </a:r>
            <a:endParaRPr lang="ca-ES" sz="2600" b="1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UNIVERSITAT</a:t>
            </a:r>
            <a:endParaRPr lang="ca-ES" sz="2600" b="1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MÀSTER PROFESSIONAL</a:t>
            </a:r>
            <a:endParaRPr lang="ca-ES" sz="26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Rectángulo 14"/>
          <p:cNvSpPr/>
          <p:nvPr/>
        </p:nvSpPr>
        <p:spPr>
          <a:xfrm>
            <a:off x="8907840" y="9316080"/>
            <a:ext cx="5553720" cy="337896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CP 3:</a:t>
            </a: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Gestió 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Comptable i gestió administrativa per auditoria*</a:t>
            </a: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 (</a:t>
            </a:r>
            <a:r>
              <a:rPr lang="ca-ES" sz="26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7"/>
              </a:rPr>
              <a:t>CEM Formació</a:t>
            </a: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)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CFGS : </a:t>
            </a: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Administració i finances</a:t>
            </a: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 </a:t>
            </a:r>
            <a:r>
              <a:rPr lang="ca-ES" sz="26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6"/>
              </a:rPr>
              <a:t>(Institut l’Estatut</a:t>
            </a: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)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9" name="Imagen 15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40" name="Imagen 17"/>
          <p:cNvPicPr/>
          <p:nvPr/>
        </p:nvPicPr>
        <p:blipFill>
          <a:blip r:embed="rId2"/>
          <a:stretch/>
        </p:blipFill>
        <p:spPr>
          <a:xfrm rot="6240000">
            <a:off x="15065640" y="988848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41" name="Rectángulo 21"/>
          <p:cNvSpPr/>
          <p:nvPr/>
        </p:nvSpPr>
        <p:spPr>
          <a:xfrm>
            <a:off x="9054360" y="2340720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Rectángulo 16"/>
          <p:cNvSpPr/>
          <p:nvPr/>
        </p:nvSpPr>
        <p:spPr>
          <a:xfrm>
            <a:off x="14990040" y="5836320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Rectángulo 20"/>
          <p:cNvSpPr/>
          <p:nvPr/>
        </p:nvSpPr>
        <p:spPr>
          <a:xfrm>
            <a:off x="8891280" y="864864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Rectángulo 22"/>
          <p:cNvSpPr/>
          <p:nvPr/>
        </p:nvSpPr>
        <p:spPr>
          <a:xfrm>
            <a:off x="2750040" y="6247315"/>
            <a:ext cx="5503320" cy="4968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Rectángulo 2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10751760" y="5957640"/>
            <a:ext cx="2876760" cy="45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ca-ES" sz="1800" b="0" strike="noStrike" spc="-1">
              <a:solidFill>
                <a:srgbClr val="000000"/>
              </a:solidFill>
              <a:latin typeface="Calibri"/>
              <a:ea typeface="Helvetica Neue"/>
            </a:endParaRPr>
          </a:p>
        </p:txBody>
      </p:sp>
      <p:sp>
        <p:nvSpPr>
          <p:cNvPr id="47" name="Rectángulo 46"/>
          <p:cNvSpPr/>
          <p:nvPr/>
        </p:nvSpPr>
        <p:spPr>
          <a:xfrm>
            <a:off x="9162360" y="13138200"/>
            <a:ext cx="4012200" cy="54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ca-ES" sz="2000" b="0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* De la mateixa Família Professional</a:t>
            </a:r>
            <a:endParaRPr lang="ca-ES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10751760" y="5957640"/>
            <a:ext cx="2876760" cy="392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ca-ES" sz="1800" b="0" strike="noStrike" spc="-1">
              <a:solidFill>
                <a:srgbClr val="000000"/>
              </a:solidFill>
              <a:latin typeface="Calibri"/>
              <a:ea typeface="Helvetica Neue"/>
            </a:endParaRPr>
          </a:p>
        </p:txBody>
      </p:sp>
      <p:sp>
        <p:nvSpPr>
          <p:cNvPr id="49" name="Rectángulo 48"/>
          <p:cNvSpPr/>
          <p:nvPr/>
        </p:nvSpPr>
        <p:spPr>
          <a:xfrm>
            <a:off x="10751760" y="5957640"/>
            <a:ext cx="2876760" cy="392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ca-ES" sz="1800" b="0" strike="noStrike" spc="-1">
              <a:solidFill>
                <a:srgbClr val="000000"/>
              </a:solidFill>
              <a:latin typeface="Calibri"/>
              <a:ea typeface="Helvetica Neue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#ciutatprospera #ciutatviva #ciutatconnectada #ciutatcreativa"/>
          <p:cNvSpPr/>
          <p:nvPr/>
        </p:nvSpPr>
        <p:spPr>
          <a:xfrm>
            <a:off x="2629342" y="8767109"/>
            <a:ext cx="4383556" cy="2540102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ctr">
            <a:spAutoFit/>
          </a:bodyPr>
          <a:lstStyle/>
          <a:p>
            <a:pPr algn="ctr"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r>
              <a:rPr lang="ca-ES" sz="4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Ciutat prospera</a:t>
            </a:r>
            <a:br>
              <a:rPr sz="4400" dirty="0"/>
            </a:br>
            <a:r>
              <a:rPr lang="ca-ES" sz="4400" b="0" strike="noStrike" spc="-1" dirty="0">
                <a:solidFill>
                  <a:srgbClr val="5E5E5E"/>
                </a:solidFill>
                <a:latin typeface="Franklin Gothic Book"/>
                <a:ea typeface="Franklin Gothic Book"/>
              </a:rPr>
              <a:t>ciutat viva</a:t>
            </a:r>
            <a:br>
              <a:rPr sz="4400" dirty="0"/>
            </a:br>
            <a:r>
              <a:rPr lang="ca-ES" sz="4400" b="0" strike="noStrike" spc="-1" dirty="0">
                <a:solidFill>
                  <a:srgbClr val="5E5E5E"/>
                </a:solidFill>
                <a:latin typeface="Franklin Gothic Book"/>
                <a:ea typeface="Franklin Gothic Book"/>
              </a:rPr>
              <a:t>ciutat connectada</a:t>
            </a:r>
            <a:br>
              <a:rPr sz="4400" dirty="0"/>
            </a:br>
            <a:r>
              <a:rPr lang="ca-ES" sz="4400" b="0" strike="noStrike" spc="-1" dirty="0">
                <a:solidFill>
                  <a:srgbClr val="5E5E5E"/>
                </a:solidFill>
                <a:latin typeface="Franklin Gothic Book"/>
                <a:ea typeface="Franklin Gothic Book"/>
              </a:rPr>
              <a:t>ciutat creativa</a:t>
            </a:r>
            <a:endParaRPr lang="ca-E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magen 9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52" name="Rectángulo 4"/>
          <p:cNvSpPr/>
          <p:nvPr/>
        </p:nvSpPr>
        <p:spPr>
          <a:xfrm>
            <a:off x="6202800" y="5882760"/>
            <a:ext cx="5036040" cy="546228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Dependent/a de botiga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Reposador/a de productes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Caixer/a de comerç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Auxiliar d’e-</a:t>
            </a:r>
            <a:r>
              <a:rPr lang="ca-ES" sz="3000" b="0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commerce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Recepcionista o auxiliar d’atenció al públic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Gestió de comandes i albarans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Rectángulo 24"/>
          <p:cNvSpPr/>
          <p:nvPr/>
        </p:nvSpPr>
        <p:spPr>
          <a:xfrm>
            <a:off x="12192120" y="5923440"/>
            <a:ext cx="5036040" cy="595296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Tècnic/a en logística internacional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Responsable d’operacions d’importació/exportació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Coordinador/a d'operacions en ports i aeroports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Tècnic/a en comerç exterior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Consultor/a en comerç internacional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Títol de la diapositiva Subtítol de la diapositiva"/>
          <p:cNvSpPr/>
          <p:nvPr/>
        </p:nvSpPr>
        <p:spPr>
          <a:xfrm>
            <a:off x="1023480" y="4378680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Títol de la diapositiva Subtítol de la diapositiva"/>
          <p:cNvSpPr/>
          <p:nvPr/>
        </p:nvSpPr>
        <p:spPr>
          <a:xfrm>
            <a:off x="565920" y="532440"/>
            <a:ext cx="1850652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Coneixes la família professional de Comerç i màrqueting?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Títol de la diapositiva Subtítol de la diapositiva"/>
          <p:cNvSpPr/>
          <p:nvPr/>
        </p:nvSpPr>
        <p:spPr>
          <a:xfrm>
            <a:off x="2161440" y="1543680"/>
            <a:ext cx="20454840" cy="31737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20000"/>
              </a:lnSpc>
              <a:tabLst>
                <a:tab pos="0" algn="l"/>
              </a:tabLst>
            </a:pP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 </a:t>
            </a:r>
            <a:r>
              <a:rPr lang="ca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Helvetica Neue"/>
              </a:rPr>
              <a:t>que se’t dona bé</a:t>
            </a:r>
            <a:r>
              <a:rPr lang="ca" sz="3200" b="1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Helvetica Neue"/>
              </a:rPr>
              <a:t>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comunicar-te </a:t>
            </a:r>
            <a:r>
              <a:rPr lang="ca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Helvetica Neue"/>
              </a:rPr>
              <a:t>amb els altres i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que confiïn en tu? </a:t>
            </a:r>
            <a:r>
              <a:rPr lang="ca" sz="3200" b="0" strike="noStrike" spc="-1" dirty="0">
                <a:solidFill>
                  <a:schemeClr val="dk1"/>
                </a:solidFill>
                <a:latin typeface="Franklin Gothic Book"/>
                <a:ea typeface="Helvetica Neue"/>
              </a:rPr>
              <a:t> </a:t>
            </a:r>
            <a:r>
              <a:rPr lang="ca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Helvetica Neue"/>
              </a:rPr>
              <a:t>Et una persona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creativa, observadora i amb curiositat </a:t>
            </a:r>
            <a:r>
              <a:rPr lang="ca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Helvetica Neue"/>
              </a:rPr>
              <a:t>pel que t’envolta? Ets un persona que,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davant una negativa, veu un repte o oportunitat?</a:t>
            </a:r>
            <a:r>
              <a:rPr lang="ca" sz="3200" b="0" strike="noStrike" spc="-1" dirty="0">
                <a:solidFill>
                  <a:schemeClr val="dk1"/>
                </a:solidFill>
                <a:latin typeface="Franklin Gothic Book"/>
                <a:ea typeface="Helvetica Neue"/>
              </a:rPr>
              <a:t> </a:t>
            </a:r>
            <a:r>
              <a:rPr lang="ca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Helvetica Neue"/>
              </a:rPr>
              <a:t>T’encanta el món de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les xarxes socials i la comunicació? </a:t>
            </a:r>
            <a:r>
              <a:rPr lang="ca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Helvetica Neue"/>
              </a:rPr>
              <a:t>T’agraden els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idiomes i els números</a:t>
            </a:r>
            <a:r>
              <a:rPr lang="ca" sz="3200" b="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? </a:t>
            </a:r>
            <a:r>
              <a:rPr lang="ca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Helvetica Neue"/>
              </a:rPr>
              <a:t>Creus que se’t dona bé la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negociació</a:t>
            </a:r>
            <a:r>
              <a:rPr lang="ca" sz="3200" b="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?</a:t>
            </a:r>
            <a:r>
              <a:rPr lang="ca" sz="3200" b="0" strike="noStrike" spc="-1" dirty="0">
                <a:solidFill>
                  <a:schemeClr val="dk1">
                    <a:lumMod val="50000"/>
                    <a:lumOff val="50000"/>
                  </a:schemeClr>
                </a:solidFill>
                <a:latin typeface="Franklin Gothic Book"/>
                <a:ea typeface="Helvetica Neue"/>
              </a:rPr>
              <a:t> </a:t>
            </a:r>
            <a:r>
              <a:rPr lang="ca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Helvetica Neue"/>
              </a:rPr>
              <a:t>Et consideres una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persona organitzada i metòdica</a:t>
            </a:r>
            <a:r>
              <a:rPr lang="ca" sz="3200" b="0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?  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18"/>
          <p:cNvPicPr/>
          <p:nvPr/>
        </p:nvPicPr>
        <p:blipFill>
          <a:blip r:embed="rId2"/>
          <a:stretch/>
        </p:blipFill>
        <p:spPr>
          <a:xfrm rot="10419600">
            <a:off x="5942520" y="972756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58" name="Títol de la diapositiva Subtítol de la diapositiva"/>
          <p:cNvSpPr/>
          <p:nvPr/>
        </p:nvSpPr>
        <p:spPr>
          <a:xfrm>
            <a:off x="-437400" y="294480"/>
            <a:ext cx="1881756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   Comerç i màrqueting: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   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9" name="Imagen 9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60" name="Rectángulo 10"/>
          <p:cNvSpPr/>
          <p:nvPr/>
        </p:nvSpPr>
        <p:spPr>
          <a:xfrm>
            <a:off x="8898480" y="3329640"/>
            <a:ext cx="5553720" cy="207252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8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8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PFI</a:t>
            </a:r>
            <a:r>
              <a:rPr lang="ca-ES" sz="28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 </a:t>
            </a:r>
            <a:r>
              <a:rPr lang="ca-ES" sz="28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Auxiliar de comerç i Atenció al públic</a:t>
            </a:r>
            <a:endParaRPr lang="ca-ES" sz="28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(RubiForma + La Serreta)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1" name="Imagen 15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62" name="Imagen 17"/>
          <p:cNvPicPr/>
          <p:nvPr/>
        </p:nvPicPr>
        <p:blipFill>
          <a:blip r:embed="rId2"/>
          <a:stretch/>
        </p:blipFill>
        <p:spPr>
          <a:xfrm rot="6240000">
            <a:off x="15065640" y="988848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63" name="Rectángulo 21"/>
          <p:cNvSpPr/>
          <p:nvPr/>
        </p:nvSpPr>
        <p:spPr>
          <a:xfrm>
            <a:off x="9068040" y="2642040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es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Rectángulo 16"/>
          <p:cNvSpPr/>
          <p:nvPr/>
        </p:nvSpPr>
        <p:spPr>
          <a:xfrm>
            <a:off x="14982120" y="5765040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es-ES" sz="3200" b="1" strike="noStrike" spc="-1" dirty="0" err="1">
                <a:solidFill>
                  <a:srgbClr val="BBCCA6"/>
                </a:solidFill>
                <a:latin typeface="Franklin Gothic Book"/>
                <a:ea typeface="Helvetica Neue"/>
              </a:rPr>
              <a:t>Amb</a:t>
            </a:r>
            <a:r>
              <a:rPr lang="es-ES" sz="3200" b="1" strike="noStrike" spc="-1" dirty="0">
                <a:solidFill>
                  <a:srgbClr val="BBCCA6"/>
                </a:solidFill>
                <a:latin typeface="Franklin Gothic Book"/>
                <a:ea typeface="Helvetica Neue"/>
              </a:rPr>
              <a:t> </a:t>
            </a:r>
            <a:r>
              <a:rPr lang="es-ES" sz="3200" b="1" strike="noStrike" spc="-1" dirty="0" err="1">
                <a:solidFill>
                  <a:srgbClr val="BBCCA6"/>
                </a:solidFill>
                <a:latin typeface="Franklin Gothic Book"/>
                <a:ea typeface="Helvetica Neue"/>
              </a:rPr>
              <a:t>l’ESO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Rectángulo 20"/>
          <p:cNvSpPr/>
          <p:nvPr/>
        </p:nvSpPr>
        <p:spPr>
          <a:xfrm>
            <a:off x="8926560" y="997128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es-ES" sz="3200" b="1" strike="noStrike" spc="-1" dirty="0" err="1">
                <a:solidFill>
                  <a:srgbClr val="BF4F59"/>
                </a:solidFill>
                <a:latin typeface="Franklin Gothic Book"/>
                <a:ea typeface="Helvetica Neue"/>
              </a:rPr>
              <a:t>Amb</a:t>
            </a:r>
            <a:r>
              <a:rPr lang="es-ES" sz="3200" b="1" strike="noStrike" spc="-1" dirty="0">
                <a:solidFill>
                  <a:srgbClr val="BF4F59"/>
                </a:solidFill>
                <a:latin typeface="Franklin Gothic Book"/>
                <a:ea typeface="Helvetica Neue"/>
              </a:rPr>
              <a:t> CFGM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Rectángulo 22"/>
          <p:cNvSpPr/>
          <p:nvPr/>
        </p:nvSpPr>
        <p:spPr>
          <a:xfrm>
            <a:off x="3294360" y="6181443"/>
            <a:ext cx="5285520" cy="594954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es-ES" sz="3200" b="1" strike="noStrike" spc="-1" dirty="0" err="1">
                <a:solidFill>
                  <a:srgbClr val="DDC79F"/>
                </a:solidFill>
                <a:latin typeface="Franklin Gothic Book"/>
                <a:ea typeface="Helvetica Neue"/>
              </a:rPr>
              <a:t>Amb</a:t>
            </a:r>
            <a:r>
              <a:rPr lang="es-ES" sz="32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 CFGS/BATXILLERAT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Rectángulo 2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68" name="Rectángulo 4"/>
          <p:cNvSpPr/>
          <p:nvPr/>
        </p:nvSpPr>
        <p:spPr>
          <a:xfrm>
            <a:off x="14821920" y="6480000"/>
            <a:ext cx="5130720" cy="317534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algn="ctr" defTabSz="2438280">
              <a:lnSpc>
                <a:spcPct val="120000"/>
              </a:lnSpc>
              <a:tabLst>
                <a:tab pos="0" algn="l"/>
              </a:tabLst>
            </a:pPr>
            <a:r>
              <a:rPr lang="ca-ES" sz="24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Rubí no compta amb oferta formativa en aquest àmbit, però pots consultar-la en aquest enllaç:  </a:t>
            </a:r>
            <a:r>
              <a:rPr lang="ca-ES" sz="2400" b="0" u="sng" strike="noStrike" spc="-1" dirty="0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4"/>
              </a:rPr>
              <a:t>https://triaeducativa.gencat.cat/ca/fp/grau-mitja/families-professionals/comerc-marqueting/</a:t>
            </a:r>
            <a:endParaRPr lang="ca-ES" sz="2400" b="0" u="sng" strike="noStrike" spc="-1" dirty="0">
              <a:solidFill>
                <a:srgbClr val="0000FF"/>
              </a:solidFill>
              <a:uFillTx/>
              <a:latin typeface="Franklin Gothic Book"/>
              <a:ea typeface="Helvetica Neue"/>
            </a:endParaRPr>
          </a:p>
          <a:p>
            <a:pPr algn="ctr" defTabSz="2438280">
              <a:lnSpc>
                <a:spcPct val="120000"/>
              </a:lnSpc>
              <a:tabLst>
                <a:tab pos="0" algn="l"/>
              </a:tabLst>
            </a:pPr>
            <a:endParaRPr lang="ca-E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Rectángulo 6"/>
          <p:cNvSpPr/>
          <p:nvPr/>
        </p:nvSpPr>
        <p:spPr>
          <a:xfrm>
            <a:off x="3163680" y="6930000"/>
            <a:ext cx="5546880" cy="1882800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5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MÓN LABORAL</a:t>
            </a:r>
            <a:endParaRPr lang="ca-ES" sz="2600" b="1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5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UNIVERSITAT</a:t>
            </a:r>
            <a:endParaRPr lang="ca-ES" sz="2600" b="1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5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000000"/>
                </a:solidFill>
                <a:latin typeface="Calibri"/>
                <a:ea typeface="Helvetica Neue"/>
              </a:rPr>
              <a:t>MÀSTER PROFESSIONAL</a:t>
            </a:r>
            <a:endParaRPr lang="ca-ES" sz="26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Rectángulo 1"/>
          <p:cNvSpPr/>
          <p:nvPr/>
        </p:nvSpPr>
        <p:spPr>
          <a:xfrm>
            <a:off x="8971380" y="10532445"/>
            <a:ext cx="5553720" cy="170295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CFGS Comerç internacional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u="sng" strike="noStrike" spc="-1" dirty="0">
                <a:solidFill>
                  <a:srgbClr val="0000FF"/>
                </a:solidFill>
                <a:uFillTx/>
                <a:latin typeface="Calibri"/>
                <a:ea typeface="Helvetica Neue"/>
                <a:hlinkClick r:id="rId5"/>
              </a:rPr>
              <a:t>Col·legi Regina </a:t>
            </a:r>
            <a:r>
              <a:rPr lang="ca-ES" sz="2600" b="0" u="sng" strike="noStrike" spc="-1" dirty="0" err="1">
                <a:solidFill>
                  <a:srgbClr val="0000FF"/>
                </a:solidFill>
                <a:uFillTx/>
                <a:latin typeface="Calibri"/>
                <a:ea typeface="Helvetica Neue"/>
                <a:hlinkClick r:id="rId5"/>
              </a:rPr>
              <a:t>Carmeli</a:t>
            </a:r>
            <a:endParaRPr lang="ca-ES" sz="2600" b="0" u="sng" strike="noStrike" spc="-1" dirty="0">
              <a:solidFill>
                <a:srgbClr val="0000FF"/>
              </a:solidFill>
              <a:uFillTx/>
              <a:latin typeface="Calibri"/>
              <a:ea typeface="Helvetica Neue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Rectángulo 70"/>
          <p:cNvSpPr/>
          <p:nvPr/>
        </p:nvSpPr>
        <p:spPr>
          <a:xfrm>
            <a:off x="3803760" y="9263880"/>
            <a:ext cx="2877840" cy="45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ca-ES" sz="1800" b="0" strike="noStrike" spc="-1">
              <a:solidFill>
                <a:srgbClr val="000000"/>
              </a:solidFill>
              <a:latin typeface="Calibri"/>
              <a:ea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ítol de la diapositiva Subtítol de la diapositiva 9"/>
          <p:cNvSpPr/>
          <p:nvPr/>
        </p:nvSpPr>
        <p:spPr>
          <a:xfrm>
            <a:off x="2208600" y="1734120"/>
            <a:ext cx="20454840" cy="279504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 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a qui li que agradaria </a:t>
            </a:r>
            <a:r>
              <a:rPr lang="ca" sz="3200" b="1" strike="noStrike" spc="-1">
                <a:solidFill>
                  <a:srgbClr val="99050C"/>
                </a:solidFill>
                <a:latin typeface="Franklin Gothic Book"/>
                <a:ea typeface="Helvetica Neue"/>
              </a:rPr>
              <a:t>conèixer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com </a:t>
            </a:r>
            <a:r>
              <a:rPr lang="ca" sz="3200" b="1" strike="noStrike" spc="-1">
                <a:solidFill>
                  <a:srgbClr val="99050C"/>
                </a:solidFill>
                <a:latin typeface="Franklin Gothic Book"/>
                <a:ea typeface="Helvetica Neue"/>
              </a:rPr>
              <a:t>funcionen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els aparells electrònics? Ets una persona amb capacitat per </a:t>
            </a:r>
            <a:r>
              <a:rPr lang="ca" sz="3200" b="1" strike="noStrike" spc="-1">
                <a:solidFill>
                  <a:srgbClr val="99050C"/>
                </a:solidFill>
                <a:latin typeface="Franklin Gothic Book"/>
                <a:ea typeface="Helvetica Neue"/>
              </a:rPr>
              <a:t>identificar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un </a:t>
            </a:r>
            <a:r>
              <a:rPr lang="ca" sz="3200" b="1" strike="noStrike" spc="-1">
                <a:solidFill>
                  <a:srgbClr val="99050C"/>
                </a:solidFill>
                <a:latin typeface="Franklin Gothic Book"/>
                <a:ea typeface="Helvetica Neue"/>
              </a:rPr>
              <a:t>problema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i portar a terme les accions per donar resposta? Ets una persona preocupada per treballar  amb</a:t>
            </a:r>
            <a:r>
              <a:rPr lang="ca-ES" sz="3200" b="0" strike="noStrike" spc="-1">
                <a:solidFill>
                  <a:srgbClr val="99050C"/>
                </a:solidFill>
                <a:latin typeface="Franklin Gothic Book"/>
                <a:ea typeface="Franklin Gothic Demi"/>
              </a:rPr>
              <a:t> </a:t>
            </a:r>
            <a:r>
              <a:rPr lang="ca" sz="3200" b="1" strike="noStrike" spc="-1">
                <a:solidFill>
                  <a:srgbClr val="99050C"/>
                </a:solidFill>
                <a:latin typeface="Franklin Gothic Book"/>
                <a:ea typeface="Helvetica Neue"/>
              </a:rPr>
              <a:t>ordre</a:t>
            </a:r>
            <a:r>
              <a:rPr lang="ca-ES" sz="3200" b="0" strike="noStrike" spc="-1">
                <a:solidFill>
                  <a:srgbClr val="99050C"/>
                </a:solidFill>
                <a:latin typeface="Franklin Gothic Book"/>
                <a:ea typeface="Franklin Gothic Demi"/>
              </a:rPr>
              <a:t> i </a:t>
            </a:r>
            <a:r>
              <a:rPr lang="ca" sz="3200" b="1" strike="noStrike" spc="-1">
                <a:solidFill>
                  <a:srgbClr val="99050C"/>
                </a:solidFill>
                <a:latin typeface="Franklin Gothic Book"/>
                <a:ea typeface="Helvetica Neue"/>
              </a:rPr>
              <a:t>qualitat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? Ets una persona que sap </a:t>
            </a:r>
            <a:r>
              <a:rPr lang="ca" sz="3200" b="1" strike="noStrike" spc="-1">
                <a:solidFill>
                  <a:srgbClr val="99050C"/>
                </a:solidFill>
                <a:latin typeface="Franklin Gothic Book"/>
                <a:ea typeface="Helvetica Neue"/>
              </a:rPr>
              <a:t>planificar</a:t>
            </a:r>
            <a:r>
              <a:rPr lang="ca-ES" sz="3200" b="0" strike="noStrike" spc="-1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?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4" name="Imagen 13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75" name="Rectángulo 43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76" name="Rectángulo 45"/>
          <p:cNvSpPr/>
          <p:nvPr/>
        </p:nvSpPr>
        <p:spPr>
          <a:xfrm>
            <a:off x="2662956" y="4896334"/>
            <a:ext cx="5420976" cy="7719981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wrap="square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Instal·lador/a electricista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Instal·lador/a electricista d’edificis i habitatges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Electricista industrial i d’instal·lacions elèctriques d’edificis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Instal·lador/a de línies elèctriques, equips electrònics en edificis, antenes i equips telefònics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Electricista de construcció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Electricista de manteniment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Instal·lador de telecomunicacions en edificis i habitatges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Rectángulo 46"/>
          <p:cNvSpPr/>
          <p:nvPr/>
        </p:nvSpPr>
        <p:spPr>
          <a:xfrm>
            <a:off x="8961252" y="4896334"/>
            <a:ext cx="5420976" cy="6842818"/>
          </a:xfrm>
          <a:prstGeom prst="rect">
            <a:avLst/>
          </a:prstGeom>
          <a:solidFill>
            <a:srgbClr val="B6D7A8"/>
          </a:solidFill>
          <a:ln w="25400">
            <a:solidFill>
              <a:srgbClr val="B6D7A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wrap="square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Cap d’equip de supervisió de muntatge i de manteniment de sistemes </a:t>
            </a:r>
            <a:r>
              <a:rPr lang="ca-ES" sz="3000" b="0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d’automatizació</a:t>
            </a: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industrial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Verificador/a d’aparells i quadres i equips elèctrics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Cap d’equip en un taller electromecànic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Tècnic/a en organització de manteniment de sistemes d’automatització industrial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Programador/a i controlador/a de robots industrials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Rectángulo 47"/>
          <p:cNvSpPr/>
          <p:nvPr/>
        </p:nvSpPr>
        <p:spPr>
          <a:xfrm>
            <a:off x="15308383" y="4896334"/>
            <a:ext cx="5420976" cy="6842818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wrap="square" lIns="50760" tIns="50760" rIns="50760" bIns="50760" numCol="1" spcCol="38160" anchor="ctr">
            <a:spAutoFit/>
          </a:bodyPr>
          <a:lstStyle/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Cap d’equip de supervisió de muntatge i de manteniment de sistemes </a:t>
            </a:r>
            <a:r>
              <a:rPr lang="ca-ES" sz="3000" b="0" strike="noStrike" spc="-1" dirty="0" err="1">
                <a:solidFill>
                  <a:srgbClr val="000000"/>
                </a:solidFill>
                <a:latin typeface="Franklin Gothic Book"/>
                <a:ea typeface="Helvetica Neue"/>
              </a:rPr>
              <a:t>d’automatizació</a:t>
            </a: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 industrial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Verificador/a d’aparells i quadres i equips elèctrics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Cap d’equip en un taller electromecànic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Tècnic/a en organització de manteniment de sistemes d’automatització industrial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Programador/a i controlador/a de robots industrials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Títol de la diapositiva Subtítol de la diapositiva 10"/>
          <p:cNvSpPr/>
          <p:nvPr/>
        </p:nvSpPr>
        <p:spPr>
          <a:xfrm>
            <a:off x="875520" y="3818880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Títol de la diapositiva Subtítol de la diapositiva 11"/>
          <p:cNvSpPr/>
          <p:nvPr/>
        </p:nvSpPr>
        <p:spPr>
          <a:xfrm>
            <a:off x="379080" y="555480"/>
            <a:ext cx="1903536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Coneixes la família professional d’ Electricitat i electrònica?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Imagen 23"/>
          <p:cNvPicPr/>
          <p:nvPr/>
        </p:nvPicPr>
        <p:blipFill>
          <a:blip r:embed="rId2"/>
          <a:stretch/>
        </p:blipFill>
        <p:spPr>
          <a:xfrm rot="10419600">
            <a:off x="5942520" y="972756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82" name="Títol de la diapositiva Subtítol de la diapositiva 19"/>
          <p:cNvSpPr/>
          <p:nvPr/>
        </p:nvSpPr>
        <p:spPr>
          <a:xfrm>
            <a:off x="326880" y="223560"/>
            <a:ext cx="1828260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Electricitat i Electrònica: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3" name="Imagen 24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84" name="Rectángulo 63"/>
          <p:cNvSpPr/>
          <p:nvPr/>
        </p:nvSpPr>
        <p:spPr>
          <a:xfrm>
            <a:off x="8677440" y="2997360"/>
            <a:ext cx="5553720" cy="2000548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tabLst>
                <a:tab pos="0" algn="l"/>
              </a:tabLst>
            </a:pP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Rubí no compta amb oferta formativa en aquest àmbit, però pots consultar-la en aquest enllaç de (</a:t>
            </a:r>
            <a:r>
              <a:rPr lang="ca-ES" sz="2600" b="1" u="sng" spc="-1" dirty="0">
                <a:solidFill>
                  <a:srgbClr val="0000FF"/>
                </a:solidFill>
                <a:latin typeface="Calibri"/>
                <a:hlinkClick r:id="rId4"/>
              </a:rPr>
              <a:t>Tria educativa</a:t>
            </a: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)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Rectángulo 64"/>
          <p:cNvSpPr/>
          <p:nvPr/>
        </p:nvSpPr>
        <p:spPr>
          <a:xfrm>
            <a:off x="14741640" y="6626880"/>
            <a:ext cx="5637960" cy="334908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CP 2: </a:t>
            </a: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Muntatge i manteniment d’instal·lacions de baixa tensió 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(</a:t>
            </a:r>
            <a:r>
              <a:rPr lang="ca-ES" sz="2600" b="1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5"/>
              </a:rPr>
              <a:t>RubíForma</a:t>
            </a: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)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CFGM Instal·lacions elèctriques i automàtiques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u="sng" strike="noStrike" spc="-1">
                <a:solidFill>
                  <a:srgbClr val="000000"/>
                </a:solidFill>
                <a:uFillTx/>
                <a:latin typeface="Franklin Gothic Book"/>
                <a:ea typeface="Helvetica Neue"/>
              </a:rPr>
              <a:t>(</a:t>
            </a:r>
            <a:r>
              <a:rPr lang="ca-ES" sz="2600" b="1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6"/>
              </a:rPr>
              <a:t>Institut J.V. Foix</a:t>
            </a:r>
            <a:r>
              <a:rPr lang="ca-ES" sz="2600" b="1" u="sng" strike="noStrike" spc="-1">
                <a:solidFill>
                  <a:srgbClr val="000000"/>
                </a:solidFill>
                <a:uFillTx/>
                <a:latin typeface="Franklin Gothic Book"/>
                <a:ea typeface="Helvetica Neue"/>
              </a:rPr>
              <a:t>)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Rectángulo 65"/>
          <p:cNvSpPr/>
          <p:nvPr/>
        </p:nvSpPr>
        <p:spPr>
          <a:xfrm>
            <a:off x="2766240" y="6418830"/>
            <a:ext cx="5546880" cy="2103059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MÓN LABORAL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UNIVERSITAT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MÀSTER PROFESSIONAL</a:t>
            </a: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Rectángulo 66"/>
          <p:cNvSpPr/>
          <p:nvPr/>
        </p:nvSpPr>
        <p:spPr>
          <a:xfrm>
            <a:off x="8884440" y="9937800"/>
            <a:ext cx="5553720" cy="2135880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CFGS Automatizació i robòtica industrial. FP Dual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u="sng" strike="noStrike" spc="-1">
                <a:solidFill>
                  <a:srgbClr val="000000"/>
                </a:solidFill>
                <a:uFillTx/>
                <a:latin typeface="Franklin Gothic Book"/>
                <a:ea typeface="Helvetica Neue"/>
              </a:rPr>
              <a:t>(</a:t>
            </a:r>
            <a:r>
              <a:rPr lang="ca-ES" sz="2600" b="1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6"/>
              </a:rPr>
              <a:t>Institut J.V. Foix</a:t>
            </a:r>
            <a:r>
              <a:rPr lang="ca-ES" sz="2600" b="1" u="sng" strike="noStrike" spc="-1">
                <a:solidFill>
                  <a:srgbClr val="000000"/>
                </a:solidFill>
                <a:uFillTx/>
                <a:latin typeface="Franklin Gothic Book"/>
                <a:ea typeface="Helvetica Neue"/>
              </a:rPr>
              <a:t>)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8" name="Imagen 25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89" name="Imagen 26"/>
          <p:cNvPicPr/>
          <p:nvPr/>
        </p:nvPicPr>
        <p:blipFill>
          <a:blip r:embed="rId2"/>
          <a:stretch/>
        </p:blipFill>
        <p:spPr>
          <a:xfrm rot="6240000">
            <a:off x="15252120" y="1047960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90" name="Rectángulo 67"/>
          <p:cNvSpPr/>
          <p:nvPr/>
        </p:nvSpPr>
        <p:spPr>
          <a:xfrm>
            <a:off x="9054360" y="2340720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Rectángulo 68"/>
          <p:cNvSpPr/>
          <p:nvPr/>
        </p:nvSpPr>
        <p:spPr>
          <a:xfrm>
            <a:off x="14990040" y="5836320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Rectángulo 69"/>
          <p:cNvSpPr/>
          <p:nvPr/>
        </p:nvSpPr>
        <p:spPr>
          <a:xfrm>
            <a:off x="8912520" y="9285480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Rectángulo 70"/>
          <p:cNvSpPr/>
          <p:nvPr/>
        </p:nvSpPr>
        <p:spPr>
          <a:xfrm>
            <a:off x="2789343" y="5656743"/>
            <a:ext cx="5503320" cy="594954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Rectángulo 71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ítol de la diapositiva Subtítol de la diapositiva 12"/>
          <p:cNvSpPr/>
          <p:nvPr/>
        </p:nvSpPr>
        <p:spPr>
          <a:xfrm>
            <a:off x="2208600" y="1734120"/>
            <a:ext cx="20454840" cy="279504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defTabSz="2438280">
              <a:lnSpc>
                <a:spcPct val="13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ca-ES" sz="4000" b="1" strike="noStrike" spc="-1" dirty="0">
                <a:solidFill>
                  <a:schemeClr val="dk1"/>
                </a:solidFill>
                <a:latin typeface="Franklin Gothic Book"/>
                <a:ea typeface="Franklin Gothic Demi"/>
              </a:rPr>
              <a:t>Et consideres una persona... 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que té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inquietuds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i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curiositat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per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aprendre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noves formes d’energia? Ets una persona preocupada per treballar  amb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ordre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i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qualitat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? Ets una persona capaç de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prioritzar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el teu treball,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d’organitzar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i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organitzar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les línies d’actuació? Creus que tens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confiança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en tu mateix per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prendre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 </a:t>
            </a:r>
            <a:r>
              <a:rPr lang="ca" sz="3200" b="1" strike="noStrike" spc="-1" dirty="0">
                <a:solidFill>
                  <a:srgbClr val="7E1128"/>
                </a:solidFill>
                <a:latin typeface="Franklin Gothic Book"/>
                <a:ea typeface="Helvetica Neue"/>
              </a:rPr>
              <a:t>decisions</a:t>
            </a:r>
            <a:r>
              <a:rPr lang="ca-ES" sz="3200" b="0" strike="noStrike" spc="-1" dirty="0">
                <a:solidFill>
                  <a:schemeClr val="dk2">
                    <a:lumMod val="50000"/>
                  </a:schemeClr>
                </a:solidFill>
                <a:latin typeface="Franklin Gothic Book"/>
                <a:ea typeface="Franklin Gothic Demi"/>
              </a:rPr>
              <a:t>?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6" name="Imagen 16"/>
          <p:cNvPicPr/>
          <p:nvPr/>
        </p:nvPicPr>
        <p:blipFill>
          <a:blip r:embed="rId2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97" name="Rectángulo 53"/>
          <p:cNvSpPr/>
          <p:nvPr/>
        </p:nvSpPr>
        <p:spPr>
          <a:xfrm>
            <a:off x="9159480" y="416304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4501"/>
              </a:spcBef>
              <a:tabLst>
                <a:tab pos="0" algn="l"/>
              </a:tabLst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  <p:sp>
        <p:nvSpPr>
          <p:cNvPr id="98" name="Rectángulo 54"/>
          <p:cNvSpPr/>
          <p:nvPr/>
        </p:nvSpPr>
        <p:spPr>
          <a:xfrm>
            <a:off x="5450760" y="5369760"/>
            <a:ext cx="5326560" cy="682164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</a:pP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Ajudant de muntatge i manteniment d’instal·lacions solars tèrmiques.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Ajudant de muntatge i manteniment d’instal·lacions solars fotovoltaiques.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Ajudant de muntatge i manteniment d’instal·lacions eòliques de petita potència.</a:t>
            </a: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</a:pPr>
            <a:endParaRPr lang="ca-ES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Rectángulo 55"/>
          <p:cNvSpPr/>
          <p:nvPr/>
        </p:nvSpPr>
        <p:spPr>
          <a:xfrm>
            <a:off x="11496600" y="5553000"/>
            <a:ext cx="5036040" cy="645588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</a:pP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Muntador d’instal·lacions solars fotovoltaiques.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Operador d’instal·lacions solars fotovoltaiques.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Muntador de plaques d’energia solar.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Instal·lador de sistemes fotovoltaics i eòlics.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ca-ES" sz="3000" b="0" strike="noStrike" spc="-1" dirty="0">
                <a:solidFill>
                  <a:srgbClr val="000000"/>
                </a:solidFill>
                <a:latin typeface="Franklin Gothic Book"/>
                <a:ea typeface="Helvetica Neue"/>
              </a:rPr>
              <a:t>Operadors en central solar fotovoltaica.</a:t>
            </a: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90000"/>
              </a:lnSpc>
              <a:spcBef>
                <a:spcPts val="1199"/>
              </a:spcBef>
              <a:spcAft>
                <a:spcPts val="601"/>
              </a:spcAft>
              <a:tabLst>
                <a:tab pos="0" algn="l"/>
              </a:tabLst>
            </a:pPr>
            <a:endParaRPr lang="ca-E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Títol de la diapositiva Subtítol de la diapositiva 15"/>
          <p:cNvSpPr/>
          <p:nvPr/>
        </p:nvSpPr>
        <p:spPr>
          <a:xfrm>
            <a:off x="1023480" y="4378680"/>
            <a:ext cx="21592440" cy="89316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t">
            <a:spAutoFit/>
          </a:bodyPr>
          <a:lstStyle/>
          <a:p>
            <a:pPr algn="ctr" defTabSz="2438280">
              <a:lnSpc>
                <a:spcPct val="13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4000" b="1" strike="noStrike" spc="-1">
                <a:solidFill>
                  <a:schemeClr val="dk1"/>
                </a:solidFill>
                <a:latin typeface="Franklin Gothic Book"/>
                <a:ea typeface="Franklin Gothic Demi"/>
              </a:rPr>
              <a:t>T’has plantejat treballar com a....</a:t>
            </a:r>
            <a:endParaRPr lang="ca-E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ítol de la diapositiva Subtítol de la diapositiva 16"/>
          <p:cNvSpPr/>
          <p:nvPr/>
        </p:nvSpPr>
        <p:spPr>
          <a:xfrm>
            <a:off x="482760" y="695880"/>
            <a:ext cx="16263360" cy="9241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spcBef>
                <a:spcPts val="2500"/>
              </a:spcBef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Coneixes la família professional d’Energia i Aigua?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Imagen 19"/>
          <p:cNvPicPr/>
          <p:nvPr/>
        </p:nvPicPr>
        <p:blipFill>
          <a:blip r:embed="rId2"/>
          <a:stretch/>
        </p:blipFill>
        <p:spPr>
          <a:xfrm rot="10419600">
            <a:off x="5942520" y="972756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103" name="Títol de la diapositiva Subtítol de la diapositiva 18"/>
          <p:cNvSpPr/>
          <p:nvPr/>
        </p:nvSpPr>
        <p:spPr>
          <a:xfrm>
            <a:off x="255960" y="294480"/>
            <a:ext cx="18282600" cy="174708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50760" tIns="50760" rIns="50760" bIns="50760" anchor="t">
            <a:spAutoFit/>
          </a:bodyPr>
          <a:lstStyle/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Demi"/>
                <a:ea typeface="Franklin Gothic Demi"/>
              </a:rPr>
              <a:t>Energia i aigua: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5400" b="0" strike="noStrike" spc="-1">
                <a:solidFill>
                  <a:srgbClr val="5E5E5E"/>
                </a:solidFill>
                <a:latin typeface="Franklin Gothic Book"/>
                <a:ea typeface="Franklin Gothic Book"/>
              </a:rPr>
              <a:t>Oferta formativa a Rubí i requisits mínims per accedir-hi </a:t>
            </a:r>
            <a:endParaRPr lang="ca-ES" sz="5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4" name="Imagen 20"/>
          <p:cNvPicPr/>
          <p:nvPr/>
        </p:nvPicPr>
        <p:blipFill>
          <a:blip r:embed="rId3"/>
          <a:stretch/>
        </p:blipFill>
        <p:spPr>
          <a:xfrm>
            <a:off x="17485560" y="12028320"/>
            <a:ext cx="2472840" cy="1330200"/>
          </a:xfrm>
          <a:prstGeom prst="rect">
            <a:avLst/>
          </a:prstGeom>
          <a:ln w="0">
            <a:noFill/>
          </a:ln>
        </p:spPr>
      </p:pic>
      <p:sp>
        <p:nvSpPr>
          <p:cNvPr id="105" name="Rectángulo 51"/>
          <p:cNvSpPr/>
          <p:nvPr/>
        </p:nvSpPr>
        <p:spPr>
          <a:xfrm>
            <a:off x="8677440" y="2997360"/>
            <a:ext cx="5553720" cy="1638720"/>
          </a:xfrm>
          <a:prstGeom prst="rect">
            <a:avLst/>
          </a:prstGeom>
          <a:solidFill>
            <a:srgbClr val="EDA543"/>
          </a:solidFill>
          <a:ln w="25400">
            <a:solidFill>
              <a:srgbClr val="EDA54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0" rIns="0" bIns="0" numCol="1" spcCol="3816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ca-ES" sz="26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CP 1: </a:t>
            </a: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Operacions bàsiques en el muntatge i manteniment d’instal·lacions d’energies renovables </a:t>
            </a:r>
            <a:r>
              <a:rPr lang="ca-ES" sz="2600" b="0" u="sng" strike="noStrike" spc="-1">
                <a:solidFill>
                  <a:srgbClr val="000000"/>
                </a:solidFill>
                <a:uFillTx/>
                <a:latin typeface="Franklin Gothic Book"/>
                <a:ea typeface="Helvetica Neue"/>
              </a:rPr>
              <a:t>(</a:t>
            </a:r>
            <a:r>
              <a:rPr lang="ca-ES" sz="26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4"/>
              </a:rPr>
              <a:t>RubíForma</a:t>
            </a:r>
            <a:r>
              <a:rPr lang="ca-ES" sz="2600" b="0" u="sng" strike="noStrike" spc="-1">
                <a:solidFill>
                  <a:srgbClr val="000000"/>
                </a:solidFill>
                <a:uFillTx/>
                <a:latin typeface="Franklin Gothic Book"/>
                <a:ea typeface="Helvetica Neue"/>
              </a:rPr>
              <a:t>)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Rectángulo 52"/>
          <p:cNvSpPr/>
          <p:nvPr/>
        </p:nvSpPr>
        <p:spPr>
          <a:xfrm>
            <a:off x="14789160" y="6603480"/>
            <a:ext cx="5637960" cy="2163240"/>
          </a:xfrm>
          <a:prstGeom prst="rect">
            <a:avLst/>
          </a:prstGeom>
          <a:solidFill>
            <a:srgbClr val="BBCCA6"/>
          </a:solidFill>
          <a:ln w="25400">
            <a:solidFill>
              <a:srgbClr val="BBCC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t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400" b="0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CP 2: </a:t>
            </a: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Muntatge i manteniment d’instal·lacions solars fotovoltaiques (</a:t>
            </a:r>
            <a:r>
              <a:rPr lang="ca-ES" sz="2400" b="0" u="sng" strike="noStrike" spc="-1">
                <a:solidFill>
                  <a:srgbClr val="0000FF"/>
                </a:solidFill>
                <a:uFillTx/>
                <a:latin typeface="Franklin Gothic Book"/>
                <a:ea typeface="Helvetica Neue"/>
                <a:hlinkClick r:id="rId4"/>
              </a:rPr>
              <a:t>RubíForma</a:t>
            </a:r>
            <a:r>
              <a:rPr lang="ca-ES" sz="24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)</a:t>
            </a: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  <a:p>
            <a:pPr defTabSz="2438280">
              <a:lnSpc>
                <a:spcPct val="150000"/>
              </a:lnSpc>
              <a:tabLst>
                <a:tab pos="0" algn="l"/>
              </a:tabLst>
            </a:pPr>
            <a:endParaRPr lang="ca-E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Rectángulo 56"/>
          <p:cNvSpPr/>
          <p:nvPr/>
        </p:nvSpPr>
        <p:spPr>
          <a:xfrm>
            <a:off x="2728080" y="6172920"/>
            <a:ext cx="5546880" cy="2080800"/>
          </a:xfrm>
          <a:prstGeom prst="rect">
            <a:avLst/>
          </a:prstGeom>
          <a:solidFill>
            <a:srgbClr val="E3D0AF"/>
          </a:solidFill>
          <a:ln w="25400">
            <a:solidFill>
              <a:srgbClr val="E3D0A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MÓN LABORAL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UNIVERSITAT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000000"/>
                </a:solidFill>
                <a:latin typeface="Franklin Gothic Book"/>
                <a:ea typeface="Helvetica Neue"/>
              </a:rPr>
              <a:t>MÀSTER PROFESSIONAL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Rectángulo 57"/>
          <p:cNvSpPr/>
          <p:nvPr/>
        </p:nvSpPr>
        <p:spPr>
          <a:xfrm>
            <a:off x="8884440" y="9954031"/>
            <a:ext cx="5553720" cy="2103059"/>
          </a:xfrm>
          <a:prstGeom prst="rect">
            <a:avLst/>
          </a:prstGeom>
          <a:solidFill>
            <a:srgbClr val="BF4F59"/>
          </a:solidFill>
          <a:ln w="25400">
            <a:solidFill>
              <a:srgbClr val="BF4F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tabLst>
                <a:tab pos="0" algn="l"/>
              </a:tabLst>
            </a:pP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Rubí no compta amb oferta formativa en aquest àmbit, però pots consultar-la en aquest enllaç de (</a:t>
            </a:r>
            <a:r>
              <a:rPr lang="ca-ES" sz="2600" b="1" u="sng" spc="-1" dirty="0">
                <a:solidFill>
                  <a:srgbClr val="0000FF"/>
                </a:solidFill>
                <a:latin typeface="Calibri"/>
                <a:hlinkClick r:id="rId5"/>
              </a:rPr>
              <a:t>Tria educativa</a:t>
            </a:r>
            <a:r>
              <a:rPr lang="ca-ES" sz="2600" b="1" spc="-1" dirty="0">
                <a:solidFill>
                  <a:srgbClr val="000000"/>
                </a:solidFill>
                <a:latin typeface="Calibri"/>
              </a:rPr>
              <a:t>)</a:t>
            </a:r>
            <a:endParaRPr lang="ca-ES" sz="2600" spc="-1" dirty="0">
              <a:solidFill>
                <a:srgbClr val="000000"/>
              </a:solidFill>
              <a:latin typeface="Calibri"/>
            </a:endParaRPr>
          </a:p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endParaRPr lang="ca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9" name="Imagen 21"/>
          <p:cNvPicPr/>
          <p:nvPr/>
        </p:nvPicPr>
        <p:blipFill>
          <a:blip r:embed="rId2"/>
          <a:stretch/>
        </p:blipFill>
        <p:spPr>
          <a:xfrm>
            <a:off x="15076800" y="3663000"/>
            <a:ext cx="2257920" cy="1795320"/>
          </a:xfrm>
          <a:prstGeom prst="rect">
            <a:avLst/>
          </a:prstGeom>
          <a:ln w="0">
            <a:noFill/>
          </a:ln>
        </p:spPr>
      </p:pic>
      <p:pic>
        <p:nvPicPr>
          <p:cNvPr id="110" name="Imagen 22"/>
          <p:cNvPicPr/>
          <p:nvPr/>
        </p:nvPicPr>
        <p:blipFill>
          <a:blip r:embed="rId2"/>
          <a:stretch/>
        </p:blipFill>
        <p:spPr>
          <a:xfrm rot="6240000">
            <a:off x="15065640" y="9888480"/>
            <a:ext cx="2257920" cy="1795320"/>
          </a:xfrm>
          <a:prstGeom prst="rect">
            <a:avLst/>
          </a:prstGeom>
          <a:ln w="0">
            <a:noFill/>
          </a:ln>
        </p:spPr>
      </p:pic>
      <p:sp>
        <p:nvSpPr>
          <p:cNvPr id="111" name="Rectángulo 58"/>
          <p:cNvSpPr/>
          <p:nvPr/>
        </p:nvSpPr>
        <p:spPr>
          <a:xfrm>
            <a:off x="9054360" y="2340720"/>
            <a:ext cx="52142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EDA543"/>
                </a:solidFill>
                <a:latin typeface="Franklin Gothic Book"/>
                <a:ea typeface="Helvetica Neue"/>
              </a:rPr>
              <a:t>Sense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Rectángulo 59"/>
          <p:cNvSpPr/>
          <p:nvPr/>
        </p:nvSpPr>
        <p:spPr>
          <a:xfrm>
            <a:off x="14990040" y="5836320"/>
            <a:ext cx="518760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>
                <a:solidFill>
                  <a:srgbClr val="BBCCA6"/>
                </a:solidFill>
                <a:latin typeface="Franklin Gothic Book"/>
                <a:ea typeface="Helvetica Neue"/>
              </a:rPr>
              <a:t>Amb l’ESO</a:t>
            </a:r>
            <a:endParaRPr lang="ca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Rectángulo 60"/>
          <p:cNvSpPr/>
          <p:nvPr/>
        </p:nvSpPr>
        <p:spPr>
          <a:xfrm>
            <a:off x="8884440" y="9203551"/>
            <a:ext cx="5525640" cy="5400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90000"/>
              </a:lnSpc>
              <a:tabLst>
                <a:tab pos="0" algn="l"/>
              </a:tabLst>
            </a:pPr>
            <a:r>
              <a:rPr lang="ca-ES" sz="3200" b="1" strike="noStrike" spc="-1" dirty="0">
                <a:solidFill>
                  <a:srgbClr val="BF4F59"/>
                </a:solidFill>
                <a:latin typeface="Franklin Gothic Book"/>
                <a:ea typeface="Helvetica Neue"/>
              </a:rPr>
              <a:t>Amb CFGM</a:t>
            </a:r>
            <a:endParaRPr lang="ca-E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Rectángulo 61"/>
          <p:cNvSpPr/>
          <p:nvPr/>
        </p:nvSpPr>
        <p:spPr>
          <a:xfrm>
            <a:off x="2747520" y="8280000"/>
            <a:ext cx="5503320" cy="4968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 algn="ctr" defTabSz="2438280">
              <a:lnSpc>
                <a:spcPct val="100000"/>
              </a:lnSpc>
              <a:tabLst>
                <a:tab pos="0" algn="l"/>
              </a:tabLst>
            </a:pPr>
            <a:r>
              <a:rPr lang="ca-ES" sz="2600" b="1" strike="noStrike" spc="-1">
                <a:solidFill>
                  <a:srgbClr val="DDC79F"/>
                </a:solidFill>
                <a:latin typeface="Franklin Gothic Book"/>
                <a:ea typeface="Helvetica Neue"/>
              </a:rPr>
              <a:t>Amb CFGS/BATXILLERAT</a:t>
            </a:r>
            <a:endParaRPr lang="ca-ES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Rectángulo 62"/>
          <p:cNvSpPr/>
          <p:nvPr/>
        </p:nvSpPr>
        <p:spPr>
          <a:xfrm>
            <a:off x="8895240" y="4603320"/>
            <a:ext cx="5036040" cy="3076200"/>
          </a:xfrm>
          <a:prstGeom prst="rect">
            <a:avLst/>
          </a:prstGeom>
          <a:noFill/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horzOverflow="overflow" lIns="50760" tIns="50760" rIns="50760" bIns="50760" numCol="1" spcCol="3816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4800" b="0" strike="noStrike" spc="-1">
              <a:solidFill>
                <a:srgbClr val="000000"/>
              </a:solidFill>
              <a:latin typeface="Helvetica Neue"/>
              <a:ea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s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as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as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3665</Words>
  <Application>Microsoft Office PowerPoint</Application>
  <PresentationFormat>Personalitzat</PresentationFormat>
  <Paragraphs>540</Paragraphs>
  <Slides>30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10</vt:i4>
      </vt:variant>
      <vt:variant>
        <vt:lpstr>Tema</vt:lpstr>
      </vt:variant>
      <vt:variant>
        <vt:i4>4</vt:i4>
      </vt:variant>
      <vt:variant>
        <vt:lpstr>Títols de les diapositives</vt:lpstr>
      </vt:variant>
      <vt:variant>
        <vt:i4>30</vt:i4>
      </vt:variant>
    </vt:vector>
  </HeadingPairs>
  <TitlesOfParts>
    <vt:vector size="44" baseType="lpstr">
      <vt:lpstr>Arial</vt:lpstr>
      <vt:lpstr>Calibri</vt:lpstr>
      <vt:lpstr>Franck</vt:lpstr>
      <vt:lpstr>frank</vt:lpstr>
      <vt:lpstr>Franklin</vt:lpstr>
      <vt:lpstr>Franklin Gothic Book</vt:lpstr>
      <vt:lpstr>Franklin Gothic Demi</vt:lpstr>
      <vt:lpstr>Helvetica Neue</vt:lpstr>
      <vt:lpstr>Symbol</vt:lpstr>
      <vt:lpstr>Wingdings</vt:lpstr>
      <vt:lpstr>Base</vt:lpstr>
      <vt:lpstr>Base</vt:lpstr>
      <vt:lpstr>Base</vt:lpstr>
      <vt:lpstr>Base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Jordi Nuñez Freixa</dc:creator>
  <dc:description/>
  <cp:lastModifiedBy>Marc Sala Font</cp:lastModifiedBy>
  <cp:revision>419</cp:revision>
  <dcterms:modified xsi:type="dcterms:W3CDTF">2025-03-07T13:40:53Z</dcterms:modified>
  <dc:language>ca-ES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0x010100E84225F395B2564B8AA8455B3F8FB2AD</vt:lpwstr>
  </property>
  <property fmtid="{D5CDD505-2E9C-101B-9397-08002B2CF9AE}" pid="3" name="MediaServiceImageTags">
    <vt:lpwstr/>
  </property>
  <property fmtid="{D5CDD505-2E9C-101B-9397-08002B2CF9AE}" pid="4" name="PresentationFormat">
    <vt:lpwstr>Personalizado</vt:lpwstr>
  </property>
  <property fmtid="{D5CDD505-2E9C-101B-9397-08002B2CF9AE}" pid="5" name="Slides">
    <vt:i4>27</vt:i4>
  </property>
</Properties>
</file>